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7"/>
  </p:notesMasterIdLst>
  <p:handoutMasterIdLst>
    <p:handoutMasterId r:id="rId48"/>
  </p:handoutMasterIdLst>
  <p:sldIdLst>
    <p:sldId id="411"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256" r:id="rId20"/>
    <p:sldId id="340" r:id="rId21"/>
    <p:sldId id="343" r:id="rId22"/>
    <p:sldId id="344" r:id="rId23"/>
    <p:sldId id="349" r:id="rId24"/>
    <p:sldId id="356" r:id="rId25"/>
    <p:sldId id="353" r:id="rId26"/>
    <p:sldId id="354" r:id="rId27"/>
    <p:sldId id="362" r:id="rId28"/>
    <p:sldId id="364" r:id="rId29"/>
    <p:sldId id="363" r:id="rId30"/>
    <p:sldId id="365" r:id="rId31"/>
    <p:sldId id="366" r:id="rId32"/>
    <p:sldId id="367" r:id="rId33"/>
    <p:sldId id="368" r:id="rId34"/>
    <p:sldId id="384" r:id="rId35"/>
    <p:sldId id="385" r:id="rId36"/>
    <p:sldId id="386" r:id="rId37"/>
    <p:sldId id="387" r:id="rId38"/>
    <p:sldId id="388" r:id="rId39"/>
    <p:sldId id="389" r:id="rId40"/>
    <p:sldId id="390" r:id="rId41"/>
    <p:sldId id="391" r:id="rId42"/>
    <p:sldId id="392" r:id="rId43"/>
    <p:sldId id="393" r:id="rId44"/>
    <p:sldId id="394" r:id="rId45"/>
    <p:sldId id="383" r:id="rId46"/>
  </p:sldIdLst>
  <p:sldSz cx="9144000" cy="6858000" type="screen4x3"/>
  <p:notesSz cx="7315200" cy="9601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m, Lianne van der" initials="HLvd" lastIdx="3" clrIdx="0"/>
  <p:cmAuthor id="1" name="Riet, Anne van de" initials="RAv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C54"/>
    <a:srgbClr val="FEC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72655" autoAdjust="0"/>
  </p:normalViewPr>
  <p:slideViewPr>
    <p:cSldViewPr>
      <p:cViewPr>
        <p:scale>
          <a:sx n="80" d="100"/>
          <a:sy n="80" d="100"/>
        </p:scale>
        <p:origin x="-1230" y="102"/>
      </p:cViewPr>
      <p:guideLst>
        <p:guide orient="horz" pos="2160"/>
        <p:guide pos="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Totaal!$B$152</c:f>
              <c:strCache>
                <c:ptCount val="1"/>
                <c:pt idx="0">
                  <c:v>Gemiddelde gemeenten</c:v>
                </c:pt>
              </c:strCache>
            </c:strRef>
          </c:tx>
          <c:marker>
            <c:symbol val="none"/>
          </c:marker>
          <c:cat>
            <c:strRef>
              <c:f>Totaal!$A$153:$A$160</c:f>
              <c:strCache>
                <c:ptCount val="8"/>
                <c:pt idx="0">
                  <c:v>Samenwerking</c:v>
                </c:pt>
                <c:pt idx="1">
                  <c:v>Draagvlak</c:v>
                </c:pt>
                <c:pt idx="2">
                  <c:v>Integrale aanpak</c:v>
                </c:pt>
                <c:pt idx="3">
                  <c:v>Aanpak gebaseerd op gezondheidsprofiel</c:v>
                </c:pt>
                <c:pt idx="4">
                  <c:v>Zichtbaarheid resultaten</c:v>
                </c:pt>
                <c:pt idx="5">
                  <c:v>Bereik einddoelgroep</c:v>
                </c:pt>
                <c:pt idx="6">
                  <c:v>Samenhang</c:v>
                </c:pt>
                <c:pt idx="7">
                  <c:v>Duurzaamheid</c:v>
                </c:pt>
              </c:strCache>
            </c:strRef>
          </c:cat>
          <c:val>
            <c:numRef>
              <c:f>Totaal!$B$153:$B$160</c:f>
              <c:numCache>
                <c:formatCode>General</c:formatCode>
                <c:ptCount val="8"/>
                <c:pt idx="0">
                  <c:v>69.8</c:v>
                </c:pt>
                <c:pt idx="1">
                  <c:v>70.5</c:v>
                </c:pt>
                <c:pt idx="2">
                  <c:v>63.6</c:v>
                </c:pt>
                <c:pt idx="3">
                  <c:v>67.099999999999994</c:v>
                </c:pt>
                <c:pt idx="4">
                  <c:v>61.3</c:v>
                </c:pt>
                <c:pt idx="5">
                  <c:v>64.7</c:v>
                </c:pt>
                <c:pt idx="6">
                  <c:v>62.4</c:v>
                </c:pt>
                <c:pt idx="7">
                  <c:v>59.4</c:v>
                </c:pt>
              </c:numCache>
            </c:numRef>
          </c:val>
        </c:ser>
        <c:ser>
          <c:idx val="1"/>
          <c:order val="1"/>
          <c:tx>
            <c:strRef>
              <c:f>Totaal!$C$152</c:f>
              <c:strCache>
                <c:ptCount val="1"/>
                <c:pt idx="0">
                  <c:v>Gemiddelde wijken</c:v>
                </c:pt>
              </c:strCache>
            </c:strRef>
          </c:tx>
          <c:marker>
            <c:symbol val="none"/>
          </c:marker>
          <c:cat>
            <c:strRef>
              <c:f>Totaal!$A$153:$A$160</c:f>
              <c:strCache>
                <c:ptCount val="8"/>
                <c:pt idx="0">
                  <c:v>Samenwerking</c:v>
                </c:pt>
                <c:pt idx="1">
                  <c:v>Draagvlak</c:v>
                </c:pt>
                <c:pt idx="2">
                  <c:v>Integrale aanpak</c:v>
                </c:pt>
                <c:pt idx="3">
                  <c:v>Aanpak gebaseerd op gezondheidsprofiel</c:v>
                </c:pt>
                <c:pt idx="4">
                  <c:v>Zichtbaarheid resultaten</c:v>
                </c:pt>
                <c:pt idx="5">
                  <c:v>Bereik einddoelgroep</c:v>
                </c:pt>
                <c:pt idx="6">
                  <c:v>Samenhang</c:v>
                </c:pt>
                <c:pt idx="7">
                  <c:v>Duurzaamheid</c:v>
                </c:pt>
              </c:strCache>
            </c:strRef>
          </c:cat>
          <c:val>
            <c:numRef>
              <c:f>Totaal!$C$153:$C$160</c:f>
              <c:numCache>
                <c:formatCode>0.0</c:formatCode>
                <c:ptCount val="8"/>
                <c:pt idx="0">
                  <c:v>66</c:v>
                </c:pt>
                <c:pt idx="1">
                  <c:v>66.099999999999994</c:v>
                </c:pt>
                <c:pt idx="2">
                  <c:v>62.2</c:v>
                </c:pt>
                <c:pt idx="3">
                  <c:v>63.1</c:v>
                </c:pt>
                <c:pt idx="4">
                  <c:v>58.2</c:v>
                </c:pt>
                <c:pt idx="5">
                  <c:v>63.5</c:v>
                </c:pt>
                <c:pt idx="6">
                  <c:v>59.9</c:v>
                </c:pt>
                <c:pt idx="7">
                  <c:v>57.8</c:v>
                </c:pt>
              </c:numCache>
            </c:numRef>
          </c:val>
        </c:ser>
        <c:dLbls>
          <c:showLegendKey val="0"/>
          <c:showVal val="0"/>
          <c:showCatName val="0"/>
          <c:showSerName val="0"/>
          <c:showPercent val="0"/>
          <c:showBubbleSize val="0"/>
        </c:dLbls>
        <c:axId val="138919296"/>
        <c:axId val="139723904"/>
      </c:radarChart>
      <c:catAx>
        <c:axId val="138919296"/>
        <c:scaling>
          <c:orientation val="minMax"/>
        </c:scaling>
        <c:delete val="0"/>
        <c:axPos val="b"/>
        <c:majorGridlines/>
        <c:majorTickMark val="out"/>
        <c:minorTickMark val="none"/>
        <c:tickLblPos val="nextTo"/>
        <c:crossAx val="139723904"/>
        <c:crosses val="autoZero"/>
        <c:auto val="1"/>
        <c:lblAlgn val="ctr"/>
        <c:lblOffset val="100"/>
        <c:noMultiLvlLbl val="0"/>
      </c:catAx>
      <c:valAx>
        <c:axId val="139723904"/>
        <c:scaling>
          <c:orientation val="minMax"/>
          <c:max val="100"/>
        </c:scaling>
        <c:delete val="0"/>
        <c:axPos val="l"/>
        <c:majorGridlines/>
        <c:numFmt formatCode="General" sourceLinked="1"/>
        <c:majorTickMark val="cross"/>
        <c:minorTickMark val="none"/>
        <c:tickLblPos val="nextTo"/>
        <c:crossAx val="138919296"/>
        <c:crosses val="autoZero"/>
        <c:crossBetween val="between"/>
        <c:majorUnit val="20"/>
        <c:minorUnit val="4"/>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3170717" cy="48013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4142776" y="1"/>
            <a:ext cx="3170717" cy="480137"/>
          </a:xfrm>
          <a:prstGeom prst="rect">
            <a:avLst/>
          </a:prstGeom>
        </p:spPr>
        <p:txBody>
          <a:bodyPr vert="horz" lIns="91440" tIns="45720" rIns="91440" bIns="45720" rtlCol="0"/>
          <a:lstStyle>
            <a:lvl1pPr algn="r">
              <a:defRPr sz="1200"/>
            </a:lvl1pPr>
          </a:lstStyle>
          <a:p>
            <a:fld id="{EAAD8E50-CAF8-4EFC-92F6-725363A79C14}" type="datetimeFigureOut">
              <a:rPr lang="nl-NL" smtClean="0"/>
              <a:t>11-4-2017</a:t>
            </a:fld>
            <a:endParaRPr lang="nl-NL"/>
          </a:p>
        </p:txBody>
      </p:sp>
      <p:sp>
        <p:nvSpPr>
          <p:cNvPr id="4" name="Tijdelijke aanduiding voor voettekst 3"/>
          <p:cNvSpPr>
            <a:spLocks noGrp="1"/>
          </p:cNvSpPr>
          <p:nvPr>
            <p:ph type="ftr" sz="quarter" idx="2"/>
          </p:nvPr>
        </p:nvSpPr>
        <p:spPr>
          <a:xfrm>
            <a:off x="1" y="9119519"/>
            <a:ext cx="3170717" cy="48013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142776" y="9119519"/>
            <a:ext cx="3170717" cy="480137"/>
          </a:xfrm>
          <a:prstGeom prst="rect">
            <a:avLst/>
          </a:prstGeom>
        </p:spPr>
        <p:txBody>
          <a:bodyPr vert="horz" lIns="91440" tIns="45720" rIns="91440" bIns="45720" rtlCol="0" anchor="b"/>
          <a:lstStyle>
            <a:lvl1pPr algn="r">
              <a:defRPr sz="1200"/>
            </a:lvl1pPr>
          </a:lstStyle>
          <a:p>
            <a:fld id="{5FE9A3E1-7ACC-41A8-8B11-FE096AA3825E}" type="slidenum">
              <a:rPr lang="nl-NL" smtClean="0"/>
              <a:t>‹nr.›</a:t>
            </a:fld>
            <a:endParaRPr lang="nl-NL"/>
          </a:p>
        </p:txBody>
      </p:sp>
    </p:spTree>
    <p:extLst>
      <p:ext uri="{BB962C8B-B14F-4D97-AF65-F5344CB8AC3E}">
        <p14:creationId xmlns:p14="http://schemas.microsoft.com/office/powerpoint/2010/main" val="2251085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0"/>
            <a:ext cx="3170149" cy="48037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143336" y="0"/>
            <a:ext cx="3170149" cy="480370"/>
          </a:xfrm>
          <a:prstGeom prst="rect">
            <a:avLst/>
          </a:prstGeom>
        </p:spPr>
        <p:txBody>
          <a:bodyPr vert="horz" lIns="91440" tIns="45720" rIns="91440" bIns="45720" rtlCol="0"/>
          <a:lstStyle>
            <a:lvl1pPr algn="r">
              <a:defRPr sz="1200"/>
            </a:lvl1pPr>
          </a:lstStyle>
          <a:p>
            <a:fld id="{9612EA3B-2DEA-4730-8FF7-50F6685B60E3}" type="datetimeFigureOut">
              <a:rPr lang="nl-NL" smtClean="0"/>
              <a:t>11-4-2017</a:t>
            </a:fld>
            <a:endParaRPr lang="nl-NL"/>
          </a:p>
        </p:txBody>
      </p:sp>
      <p:sp>
        <p:nvSpPr>
          <p:cNvPr id="4" name="Tijdelijke aanduiding voor dia-afbeelding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31177" y="4561191"/>
            <a:ext cx="5852846" cy="432023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3" y="9119287"/>
            <a:ext cx="3170149" cy="48037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143336" y="9119287"/>
            <a:ext cx="3170149" cy="480370"/>
          </a:xfrm>
          <a:prstGeom prst="rect">
            <a:avLst/>
          </a:prstGeom>
        </p:spPr>
        <p:txBody>
          <a:bodyPr vert="horz" lIns="91440" tIns="45720" rIns="91440" bIns="45720" rtlCol="0" anchor="b"/>
          <a:lstStyle>
            <a:lvl1pPr algn="r">
              <a:defRPr sz="1200"/>
            </a:lvl1pPr>
          </a:lstStyle>
          <a:p>
            <a:fld id="{F07B8194-929E-4F49-A0BD-6E8F5995B68D}" type="slidenum">
              <a:rPr lang="nl-NL" smtClean="0"/>
              <a:t>‹nr.›</a:t>
            </a:fld>
            <a:endParaRPr lang="nl-NL"/>
          </a:p>
        </p:txBody>
      </p:sp>
    </p:spTree>
    <p:extLst>
      <p:ext uri="{BB962C8B-B14F-4D97-AF65-F5344CB8AC3E}">
        <p14:creationId xmlns:p14="http://schemas.microsoft.com/office/powerpoint/2010/main" val="13208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riple-aim.n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0" y="719138"/>
            <a:ext cx="4800600" cy="3600450"/>
          </a:xfrm>
        </p:spPr>
      </p:sp>
      <p:sp>
        <p:nvSpPr>
          <p:cNvPr id="3" name="Tijdelijke aanduiding voor notities 2"/>
          <p:cNvSpPr>
            <a:spLocks noGrp="1"/>
          </p:cNvSpPr>
          <p:nvPr>
            <p:ph type="body" idx="1"/>
          </p:nvPr>
        </p:nvSpPr>
        <p:spPr/>
        <p:txBody>
          <a:bodyPr>
            <a:normAutofit/>
          </a:bodyPr>
          <a:lstStyle/>
          <a:p>
            <a:pPr defTabSz="966612">
              <a:defRPr/>
            </a:pPr>
            <a:r>
              <a:rPr lang="nl-NL" dirty="0" smtClean="0"/>
              <a:t>De</a:t>
            </a:r>
            <a:r>
              <a:rPr lang="nl-NL" baseline="0" dirty="0" smtClean="0"/>
              <a:t> afdeling Eerstelijnsgeneeskunde van het Radboud </a:t>
            </a:r>
            <a:r>
              <a:rPr lang="nl-NL" baseline="0" dirty="0" err="1" smtClean="0"/>
              <a:t>umc</a:t>
            </a:r>
            <a:r>
              <a:rPr lang="nl-NL" baseline="0" dirty="0" smtClean="0"/>
              <a:t> heeft in juni 2015 een visie op IWW opgesteld. Dit is de definitie die de denktank heeft vastgesteld. Er ontstond b</a:t>
            </a:r>
            <a:r>
              <a:rPr lang="nl-NL" dirty="0" smtClean="0"/>
              <a:t>ehoefte aan een onderlegger die gebruikt kan worden voor onderzoek en strategisch advies. Een theoretisch kader.</a:t>
            </a:r>
          </a:p>
          <a:p>
            <a:pPr defTabSz="966612">
              <a:defRPr/>
            </a:pPr>
            <a:endParaRPr lang="nl-NL" dirty="0" smtClean="0"/>
          </a:p>
          <a:p>
            <a:pPr defTabSz="966612">
              <a:defRPr/>
            </a:pPr>
            <a:endParaRPr lang="nl-NL" sz="1300" dirty="0"/>
          </a:p>
          <a:p>
            <a:pPr defTabSz="966612">
              <a:defRPr/>
            </a:pPr>
            <a:endParaRPr lang="nl-NL" dirty="0"/>
          </a:p>
        </p:txBody>
      </p:sp>
      <p:sp>
        <p:nvSpPr>
          <p:cNvPr id="4" name="Tijdelijke aanduiding voor dianummer 3"/>
          <p:cNvSpPr>
            <a:spLocks noGrp="1"/>
          </p:cNvSpPr>
          <p:nvPr>
            <p:ph type="sldNum" sz="quarter" idx="10"/>
          </p:nvPr>
        </p:nvSpPr>
        <p:spPr/>
        <p:txBody>
          <a:bodyPr/>
          <a:lstStyle/>
          <a:p>
            <a:fld id="{F514B97E-28E5-4C47-B379-47B765DFB854}" type="slidenum">
              <a:rPr lang="nl-NL" smtClean="0">
                <a:solidFill>
                  <a:prstClr val="black"/>
                </a:solidFill>
              </a:rPr>
              <a:pPr/>
              <a:t>3</a:t>
            </a:fld>
            <a:endParaRPr lang="nl-NL">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6612">
              <a:defRPr/>
            </a:pPr>
            <a:r>
              <a:rPr lang="nl-NL" dirty="0" smtClean="0"/>
              <a:t>Coachende</a:t>
            </a:r>
            <a:r>
              <a:rPr lang="nl-NL" baseline="0" dirty="0" smtClean="0"/>
              <a:t> zorg-/hulpverlener draagt bij aan </a:t>
            </a:r>
            <a:r>
              <a:rPr lang="nl-NL" sz="1300" dirty="0"/>
              <a:t>bewustwording bij inwoners (dat men zelf keuzes kan maken, dat zij hun gezondheid zelf kunnen verbeteren door hun eigen leefstijl en dat hun sociale omgeving vol mogelijkheden is).</a:t>
            </a:r>
            <a:endParaRPr lang="nl-NL" dirty="0" smtClean="0"/>
          </a:p>
          <a:p>
            <a:pPr defTabSz="966612">
              <a:defRPr/>
            </a:pPr>
            <a:endParaRPr lang="nl-NL" dirty="0" smtClean="0"/>
          </a:p>
          <a:p>
            <a:pPr defTabSz="966612">
              <a:defRPr/>
            </a:pPr>
            <a:r>
              <a:rPr lang="nl-NL" dirty="0" smtClean="0"/>
              <a:t>Bronnen:</a:t>
            </a:r>
            <a:br>
              <a:rPr lang="nl-NL" dirty="0" smtClean="0"/>
            </a:br>
            <a:r>
              <a:rPr lang="nl-NL" dirty="0" smtClean="0"/>
              <a:t>- </a:t>
            </a:r>
            <a:r>
              <a:rPr lang="nl-NL" sz="1300" dirty="0" err="1"/>
              <a:t>Bruijnzeels</a:t>
            </a:r>
            <a:r>
              <a:rPr lang="nl-NL" sz="1300" dirty="0"/>
              <a:t>, M., </a:t>
            </a:r>
            <a:r>
              <a:rPr lang="nl-NL" sz="1300" i="1" dirty="0"/>
              <a:t>De 7 stappen op weg naar triple </a:t>
            </a:r>
            <a:r>
              <a:rPr lang="nl-NL" sz="1300" i="1" dirty="0" err="1"/>
              <a:t>aim</a:t>
            </a:r>
            <a:r>
              <a:rPr lang="nl-NL" sz="1300" dirty="0"/>
              <a:t>. 2014, Almere: Jan van Es Instituut.</a:t>
            </a:r>
          </a:p>
          <a:p>
            <a:r>
              <a:rPr lang="nl-NL" sz="1300" dirty="0"/>
              <a:t>- NHG &amp; LHV, </a:t>
            </a:r>
            <a:r>
              <a:rPr lang="nl-NL" sz="1300" i="1" dirty="0"/>
              <a:t>Toekomstvisie huisartsenzorg: Modernisering naar menselijke maat. Huisartsenzorg in 2022</a:t>
            </a:r>
            <a:r>
              <a:rPr lang="nl-NL" sz="1300" dirty="0"/>
              <a:t>. 2012, Utrecht: Landelijke Huisartsen vereniging &amp; Nederlands Huisartsen Genootschap.</a:t>
            </a:r>
          </a:p>
          <a:p>
            <a:r>
              <a:rPr lang="nl-NL" sz="1300" dirty="0"/>
              <a:t>- De Bont, M., et al., </a:t>
            </a:r>
            <a:r>
              <a:rPr lang="nl-NL" sz="1300" i="1" dirty="0"/>
              <a:t>Expertisegebied Wijkverpleegkundige</a:t>
            </a:r>
            <a:r>
              <a:rPr lang="nl-NL" sz="1300" dirty="0"/>
              <a:t>. 2012, Utrecht: Vereniging Verpleegkundigen &amp; Verzorgenden Nederland.</a:t>
            </a:r>
          </a:p>
          <a:p>
            <a:r>
              <a:rPr lang="nl-NL" sz="1300" dirty="0"/>
              <a:t>- LHV &amp; NHG, </a:t>
            </a:r>
            <a:r>
              <a:rPr lang="nl-NL" sz="1300" i="1" dirty="0"/>
              <a:t>Functie- en competentieprofiel POH-GGZ</a:t>
            </a:r>
            <a:r>
              <a:rPr lang="nl-NL" sz="1300" dirty="0"/>
              <a:t>. 2014, Utrecht: Landelijke Huisartsen Vereniging, Nederlands Huisartsen Genootschap, </a:t>
            </a:r>
            <a:r>
              <a:rPr lang="nl-NL" sz="1300" dirty="0" err="1"/>
              <a:t>PsyHAG</a:t>
            </a:r>
            <a:r>
              <a:rPr lang="nl-NL" sz="1300" dirty="0"/>
              <a:t>, </a:t>
            </a:r>
            <a:r>
              <a:rPr lang="nl-NL" sz="1300" dirty="0" err="1"/>
              <a:t>InEen</a:t>
            </a:r>
            <a:r>
              <a:rPr lang="nl-NL" sz="1300" dirty="0"/>
              <a:t> &amp; samenwerkende hogescholen.</a:t>
            </a:r>
          </a:p>
          <a:p>
            <a:r>
              <a:rPr lang="nl-NL" sz="1300" dirty="0"/>
              <a:t>- NVMW, </a:t>
            </a:r>
            <a:r>
              <a:rPr lang="nl-NL" sz="1300" i="1" dirty="0"/>
              <a:t>Beknopt beroepsprofiel van de maatschappelijk werker: een samenvatting</a:t>
            </a:r>
            <a:r>
              <a:rPr lang="nl-NL" sz="1300" dirty="0"/>
              <a:t>. </a:t>
            </a:r>
            <a:r>
              <a:rPr lang="en-US" sz="1300" dirty="0"/>
              <a:t>2011, Utrecht: </a:t>
            </a:r>
            <a:r>
              <a:rPr lang="en-US" sz="1300" dirty="0" err="1"/>
              <a:t>Nederlandse</a:t>
            </a:r>
            <a:r>
              <a:rPr lang="en-US" sz="1300" dirty="0"/>
              <a:t> </a:t>
            </a:r>
            <a:r>
              <a:rPr lang="en-US" sz="1300" dirty="0" err="1"/>
              <a:t>Vereniging</a:t>
            </a:r>
            <a:r>
              <a:rPr lang="en-US" sz="1300" dirty="0"/>
              <a:t> van </a:t>
            </a:r>
            <a:r>
              <a:rPr lang="en-US" sz="1300" dirty="0" err="1"/>
              <a:t>Maatschappelijk</a:t>
            </a:r>
            <a:r>
              <a:rPr lang="en-US" sz="1300" dirty="0"/>
              <a:t> </a:t>
            </a:r>
            <a:r>
              <a:rPr lang="en-US" sz="1300" dirty="0" err="1"/>
              <a:t>Werkers</a:t>
            </a:r>
            <a:r>
              <a:rPr lang="en-US" sz="1300" dirty="0"/>
              <a:t>.</a:t>
            </a:r>
            <a:endParaRPr lang="nl-NL" sz="1300" dirty="0"/>
          </a:p>
          <a:p>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177004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Bijvoorbeeld: in al je communicatie aansluiten bij het taalniveau van inwoners.</a:t>
            </a:r>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223418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Domeinen</a:t>
            </a:r>
            <a:r>
              <a:rPr lang="nl-NL" baseline="0" dirty="0" smtClean="0"/>
              <a:t> en niveaus verbinden.</a:t>
            </a:r>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55868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baseline="0" dirty="0" smtClean="0"/>
          </a:p>
        </p:txBody>
      </p:sp>
      <p:sp>
        <p:nvSpPr>
          <p:cNvPr id="4" name="Tijdelijke aanduiding voor dianummer 3"/>
          <p:cNvSpPr>
            <a:spLocks noGrp="1"/>
          </p:cNvSpPr>
          <p:nvPr>
            <p:ph type="sldNum" sz="quarter" idx="10"/>
          </p:nvPr>
        </p:nvSpPr>
        <p:spPr/>
        <p:txBody>
          <a:bodyPr/>
          <a:lstStyle/>
          <a:p>
            <a:fld id="{F07B8194-929E-4F49-A0BD-6E8F5995B68D}" type="slidenum">
              <a:rPr lang="nl-NL" smtClean="0"/>
              <a:t>18</a:t>
            </a:fld>
            <a:endParaRPr lang="nl-NL"/>
          </a:p>
        </p:txBody>
      </p:sp>
    </p:spTree>
    <p:extLst>
      <p:ext uri="{BB962C8B-B14F-4D97-AF65-F5344CB8AC3E}">
        <p14:creationId xmlns:p14="http://schemas.microsoft.com/office/powerpoint/2010/main" val="2425620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r>
              <a:rPr lang="nl-NL" baseline="30000" dirty="0" smtClean="0"/>
              <a:t>e</a:t>
            </a:r>
            <a:r>
              <a:rPr lang="nl-NL" dirty="0" smtClean="0"/>
              <a:t> versie en nu beschreven</a:t>
            </a:r>
            <a:r>
              <a:rPr lang="nl-NL" baseline="0" dirty="0" smtClean="0"/>
              <a:t> in het document “ het geheim van de smid” </a:t>
            </a:r>
            <a:endParaRPr lang="nl-NL" dirty="0"/>
          </a:p>
        </p:txBody>
      </p:sp>
      <p:sp>
        <p:nvSpPr>
          <p:cNvPr id="4" name="Tijdelijke aanduiding voor dianummer 3"/>
          <p:cNvSpPr>
            <a:spLocks noGrp="1"/>
          </p:cNvSpPr>
          <p:nvPr>
            <p:ph type="sldNum" sz="quarter" idx="10"/>
          </p:nvPr>
        </p:nvSpPr>
        <p:spPr/>
        <p:txBody>
          <a:bodyPr/>
          <a:lstStyle/>
          <a:p>
            <a:fld id="{6160D4FA-B1D3-4FEB-9B37-9C84B698C019}" type="slidenum">
              <a:rPr lang="nl-NL" smtClean="0"/>
              <a:pPr/>
              <a:t>23</a:t>
            </a:fld>
            <a:endParaRPr lang="nl-NL"/>
          </a:p>
        </p:txBody>
      </p:sp>
    </p:spTree>
    <p:extLst>
      <p:ext uri="{BB962C8B-B14F-4D97-AF65-F5344CB8AC3E}">
        <p14:creationId xmlns:p14="http://schemas.microsoft.com/office/powerpoint/2010/main" val="139423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07B8194-929E-4F49-A0BD-6E8F5995B68D}" type="slidenum">
              <a:rPr lang="nl-NL" smtClean="0"/>
              <a:t>26</a:t>
            </a:fld>
            <a:endParaRPr lang="nl-NL"/>
          </a:p>
        </p:txBody>
      </p:sp>
    </p:spTree>
    <p:extLst>
      <p:ext uri="{BB962C8B-B14F-4D97-AF65-F5344CB8AC3E}">
        <p14:creationId xmlns:p14="http://schemas.microsoft.com/office/powerpoint/2010/main" val="93083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7B8194-929E-4F49-A0BD-6E8F5995B68D}" type="slidenum">
              <a:rPr lang="nl-NL" smtClean="0"/>
              <a:t>27</a:t>
            </a:fld>
            <a:endParaRPr lang="nl-NL"/>
          </a:p>
        </p:txBody>
      </p:sp>
    </p:spTree>
    <p:extLst>
      <p:ext uri="{BB962C8B-B14F-4D97-AF65-F5344CB8AC3E}">
        <p14:creationId xmlns:p14="http://schemas.microsoft.com/office/powerpoint/2010/main" val="108891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7B8194-929E-4F49-A0BD-6E8F5995B68D}" type="slidenum">
              <a:rPr lang="nl-NL" smtClean="0"/>
              <a:t>28</a:t>
            </a:fld>
            <a:endParaRPr lang="nl-NL"/>
          </a:p>
        </p:txBody>
      </p:sp>
    </p:spTree>
    <p:extLst>
      <p:ext uri="{BB962C8B-B14F-4D97-AF65-F5344CB8AC3E}">
        <p14:creationId xmlns:p14="http://schemas.microsoft.com/office/powerpoint/2010/main" val="244388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smtClean="0"/>
          </a:p>
          <a:p>
            <a:pPr marL="171450" lvl="0" indent="-171450">
              <a:buFontTx/>
              <a:buChar char="-"/>
            </a:pPr>
            <a:endParaRPr lang="nl-NL" baseline="0" dirty="0" smtClean="0"/>
          </a:p>
          <a:p>
            <a:pPr marL="171450" lvl="0" indent="-171450">
              <a:buFontTx/>
              <a:buChar char="-"/>
            </a:pPr>
            <a:endParaRPr lang="nl-NL" baseline="0" dirty="0" smtClean="0"/>
          </a:p>
        </p:txBody>
      </p:sp>
      <p:sp>
        <p:nvSpPr>
          <p:cNvPr id="4" name="Tijdelijke aanduiding voor dianummer 3"/>
          <p:cNvSpPr>
            <a:spLocks noGrp="1"/>
          </p:cNvSpPr>
          <p:nvPr>
            <p:ph type="sldNum" sz="quarter" idx="10"/>
          </p:nvPr>
        </p:nvSpPr>
        <p:spPr/>
        <p:txBody>
          <a:bodyPr/>
          <a:lstStyle/>
          <a:p>
            <a:fld id="{F07B8194-929E-4F49-A0BD-6E8F5995B68D}" type="slidenum">
              <a:rPr lang="nl-NL" smtClean="0"/>
              <a:t>29</a:t>
            </a:fld>
            <a:endParaRPr lang="nl-NL"/>
          </a:p>
        </p:txBody>
      </p:sp>
    </p:spTree>
    <p:extLst>
      <p:ext uri="{BB962C8B-B14F-4D97-AF65-F5344CB8AC3E}">
        <p14:creationId xmlns:p14="http://schemas.microsoft.com/office/powerpoint/2010/main" val="378921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Wijken scoren lager dan de</a:t>
            </a:r>
            <a:r>
              <a:rPr lang="nl-NL" baseline="0" dirty="0" smtClean="0"/>
              <a:t> gemeenten. </a:t>
            </a:r>
            <a:endParaRPr lang="nl-NL" dirty="0"/>
          </a:p>
        </p:txBody>
      </p:sp>
      <p:sp>
        <p:nvSpPr>
          <p:cNvPr id="4" name="Tijdelijke aanduiding voor dianummer 3"/>
          <p:cNvSpPr>
            <a:spLocks noGrp="1"/>
          </p:cNvSpPr>
          <p:nvPr>
            <p:ph type="sldNum" sz="quarter" idx="10"/>
          </p:nvPr>
        </p:nvSpPr>
        <p:spPr/>
        <p:txBody>
          <a:bodyPr/>
          <a:lstStyle/>
          <a:p>
            <a:fld id="{F07B8194-929E-4F49-A0BD-6E8F5995B68D}" type="slidenum">
              <a:rPr lang="nl-NL" smtClean="0"/>
              <a:t>30</a:t>
            </a:fld>
            <a:endParaRPr lang="nl-NL"/>
          </a:p>
        </p:txBody>
      </p:sp>
    </p:spTree>
    <p:extLst>
      <p:ext uri="{BB962C8B-B14F-4D97-AF65-F5344CB8AC3E}">
        <p14:creationId xmlns:p14="http://schemas.microsoft.com/office/powerpoint/2010/main" val="359735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966612">
              <a:defRPr/>
            </a:pPr>
            <a:r>
              <a:rPr lang="nl-NL" dirty="0" smtClean="0"/>
              <a:t>IWW is een sympathiek en magisch woord</a:t>
            </a:r>
            <a:r>
              <a:rPr lang="nl-NL" baseline="0" dirty="0" smtClean="0"/>
              <a:t> dat we de laatste jaren vaak zijn tegengekomen in beleids- en visiestukken. Het lijkt dé manier om de transities en transformaties vorm te geven. Maar wat wordt daar eigenlijk mee bedoeld? En welke gedachtegang zit daarachter?</a:t>
            </a:r>
          </a:p>
          <a:p>
            <a:pPr defTabSz="966612">
              <a:defRPr/>
            </a:pPr>
            <a:endParaRPr lang="nl-NL" baseline="0" dirty="0" smtClean="0"/>
          </a:p>
          <a:p>
            <a:pPr defTabSz="966612">
              <a:defRPr/>
            </a:pPr>
            <a:r>
              <a:rPr lang="nl-NL" dirty="0" smtClean="0"/>
              <a:t>Door analyse van landelijke</a:t>
            </a:r>
            <a:r>
              <a:rPr lang="nl-NL" baseline="0" dirty="0" smtClean="0"/>
              <a:t> (en twee lokale) visie-documenten en beleidsstukken hebben we gekeken wat IWW inhoudt. En welke elementen er onderdeel van zijn.</a:t>
            </a:r>
            <a:br>
              <a:rPr lang="nl-NL" baseline="0" dirty="0" smtClean="0"/>
            </a:br>
            <a:r>
              <a:rPr lang="nl-NL" baseline="0" dirty="0" smtClean="0"/>
              <a:t>Op basis van de visie-documenten van :</a:t>
            </a:r>
            <a:br>
              <a:rPr lang="nl-NL" baseline="0" dirty="0" smtClean="0"/>
            </a:br>
            <a:endParaRPr lang="nl-NL" sz="1300" dirty="0"/>
          </a:p>
          <a:p>
            <a:r>
              <a:rPr lang="nl-NL" sz="1300" dirty="0"/>
              <a:t>Gemeentes</a:t>
            </a:r>
          </a:p>
          <a:p>
            <a:r>
              <a:rPr lang="nl-NL" sz="1300" dirty="0"/>
              <a:t>Rijksoverheid</a:t>
            </a:r>
          </a:p>
          <a:p>
            <a:r>
              <a:rPr lang="nl-NL" sz="1300" dirty="0"/>
              <a:t>Huisartsen</a:t>
            </a:r>
          </a:p>
          <a:p>
            <a:r>
              <a:rPr lang="nl-NL" sz="1300" dirty="0"/>
              <a:t>Sociale wijkteams</a:t>
            </a:r>
          </a:p>
          <a:p>
            <a:r>
              <a:rPr lang="nl-NL" sz="1300" dirty="0"/>
              <a:t>POH-GGZ</a:t>
            </a:r>
          </a:p>
          <a:p>
            <a:r>
              <a:rPr lang="nl-NL" sz="1300" dirty="0"/>
              <a:t>Maatschappelijk werk</a:t>
            </a:r>
          </a:p>
          <a:p>
            <a:r>
              <a:rPr lang="nl-NL" sz="1300" dirty="0"/>
              <a:t>Inwoners</a:t>
            </a:r>
          </a:p>
          <a:p>
            <a:pPr defTabSz="966612">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4</a:t>
            </a:fld>
            <a:endParaRPr lang="nl-NL">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07B8194-929E-4F49-A0BD-6E8F5995B68D}" type="slidenum">
              <a:rPr lang="nl-NL" smtClean="0"/>
              <a:t>32</a:t>
            </a:fld>
            <a:endParaRPr lang="nl-NL"/>
          </a:p>
        </p:txBody>
      </p:sp>
    </p:spTree>
    <p:extLst>
      <p:ext uri="{BB962C8B-B14F-4D97-AF65-F5344CB8AC3E}">
        <p14:creationId xmlns:p14="http://schemas.microsoft.com/office/powerpoint/2010/main" val="3858146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B95D5A7-6F17-4C5A-A252-D9CD20825242}" type="slidenum">
              <a:rPr lang="nl-NL" smtClean="0"/>
              <a:pPr/>
              <a:t>34</a:t>
            </a:fld>
            <a:endParaRPr lang="nl-N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300" dirty="0"/>
              <a:t>Samenwerking: Voor welke gebruikers van kennis zijn die resultaten relevant en hoe zijn deze gebruikers betrokken bij het onderzoek? </a:t>
            </a:r>
          </a:p>
          <a:p>
            <a:endParaRPr lang="nl-NL" sz="1300" dirty="0"/>
          </a:p>
          <a:p>
            <a:r>
              <a:rPr lang="nl-NL" sz="1300" dirty="0"/>
              <a:t>Idee is om de gebruikers te bespreken aan de hand van de partners in ons project. Hoe de partners ons bij de gebruikers brengen en hoe wij zo ook onze kennis kunnen verspreiden</a:t>
            </a:r>
            <a:endParaRPr lang="nl-NL" dirty="0"/>
          </a:p>
        </p:txBody>
      </p:sp>
      <p:sp>
        <p:nvSpPr>
          <p:cNvPr id="4" name="Tijdelijke aanduiding voor dianummer 3"/>
          <p:cNvSpPr>
            <a:spLocks noGrp="1"/>
          </p:cNvSpPr>
          <p:nvPr>
            <p:ph type="sldNum" sz="quarter" idx="10"/>
          </p:nvPr>
        </p:nvSpPr>
        <p:spPr/>
        <p:txBody>
          <a:bodyPr/>
          <a:lstStyle/>
          <a:p>
            <a:fld id="{DCFD82C9-9A1C-4645-A523-1D266AFFF9C2}" type="slidenum">
              <a:rPr lang="nl-NL" smtClean="0"/>
              <a:t>43</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966612">
              <a:defRPr/>
            </a:pPr>
            <a:r>
              <a:rPr lang="nl-NL" dirty="0" smtClean="0"/>
              <a:t>In de zoektocht</a:t>
            </a:r>
            <a:r>
              <a:rPr lang="nl-NL" baseline="0" dirty="0" smtClean="0"/>
              <a:t> naar elementen kwamen we nog meer </a:t>
            </a:r>
            <a:r>
              <a:rPr lang="nl-NL" dirty="0" smtClean="0"/>
              <a:t>magische</a:t>
            </a:r>
            <a:r>
              <a:rPr lang="nl-NL" baseline="0" dirty="0" smtClean="0"/>
              <a:t> woorden tegen. Deze negen hebben we gekozen als de </a:t>
            </a:r>
            <a:r>
              <a:rPr lang="nl-NL" baseline="0" dirty="0" err="1" smtClean="0"/>
              <a:t>kern-woorden</a:t>
            </a:r>
            <a:r>
              <a:rPr lang="nl-NL" baseline="0" dirty="0" smtClean="0"/>
              <a:t>. Deze elementen horen bij IWW.</a:t>
            </a:r>
            <a:endParaRPr lang="nl-NL" dirty="0" smtClean="0"/>
          </a:p>
          <a:p>
            <a:pPr defTabSz="966612">
              <a:defRPr/>
            </a:pPr>
            <a:endParaRPr lang="nl-NL" dirty="0" smtClean="0"/>
          </a:p>
          <a:p>
            <a:pPr defTabSz="966612">
              <a:defRPr/>
            </a:pPr>
            <a:r>
              <a:rPr lang="nl-NL" baseline="0" dirty="0" smtClean="0"/>
              <a:t>Ook hebben we in een werkgroep de vraag besproken ‘waar doen we het voor?’ We vonden de ‘</a:t>
            </a:r>
            <a:r>
              <a:rPr lang="nl-NL" baseline="0" dirty="0" err="1" smtClean="0"/>
              <a:t>triple</a:t>
            </a:r>
            <a:r>
              <a:rPr lang="nl-NL" baseline="0" dirty="0" smtClean="0"/>
              <a:t> </a:t>
            </a:r>
            <a:r>
              <a:rPr lang="nl-NL" baseline="0" dirty="0" err="1" smtClean="0"/>
              <a:t>aim</a:t>
            </a:r>
            <a:r>
              <a:rPr lang="nl-NL" baseline="0" dirty="0" smtClean="0"/>
              <a:t>’ hiervoor heel bruikbaar.</a:t>
            </a:r>
          </a:p>
          <a:p>
            <a:pPr defTabSz="966612">
              <a:defRPr/>
            </a:pPr>
            <a:endParaRPr lang="nl-NL" baseline="0" dirty="0" smtClean="0"/>
          </a:p>
          <a:p>
            <a:pPr defTabSz="966612">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6</a:t>
            </a:fld>
            <a:endParaRPr lang="nl-NL">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t>Bronnen:</a:t>
            </a:r>
            <a:br>
              <a:rPr lang="nl-NL" sz="1300" dirty="0"/>
            </a:br>
            <a:r>
              <a:rPr lang="nl-NL" sz="1300" dirty="0"/>
              <a:t>- </a:t>
            </a:r>
            <a:r>
              <a:rPr lang="nl-NL" sz="1300" dirty="0" err="1"/>
              <a:t>Bruijnzeels</a:t>
            </a:r>
            <a:r>
              <a:rPr lang="nl-NL" sz="1300" dirty="0"/>
              <a:t>, M., </a:t>
            </a:r>
            <a:r>
              <a:rPr lang="nl-NL" sz="1300" i="1" dirty="0"/>
              <a:t>De 7 stappen op weg naar triple </a:t>
            </a:r>
            <a:r>
              <a:rPr lang="nl-NL" sz="1300" i="1" dirty="0" err="1"/>
              <a:t>aim</a:t>
            </a:r>
            <a:r>
              <a:rPr lang="nl-NL" sz="1300" dirty="0"/>
              <a:t>. 2014, Almere: Jan van Es Instituut.</a:t>
            </a:r>
          </a:p>
          <a:p>
            <a:r>
              <a:rPr lang="en-US" sz="1300" dirty="0"/>
              <a:t>- </a:t>
            </a:r>
            <a:r>
              <a:rPr lang="en-US" sz="1300" dirty="0" err="1"/>
              <a:t>Hayen</a:t>
            </a:r>
            <a:r>
              <a:rPr lang="en-US" sz="1300" dirty="0"/>
              <a:t>, A.P., et al., </a:t>
            </a:r>
            <a:r>
              <a:rPr lang="en-US" sz="1300" i="1" dirty="0"/>
              <a:t>Incorporating shared savings programs into primary care: from theory to practice.</a:t>
            </a:r>
            <a:r>
              <a:rPr lang="en-US" sz="1300" dirty="0"/>
              <a:t> BMC Health Services Research, 2015. </a:t>
            </a:r>
            <a:r>
              <a:rPr lang="en-US" sz="1300" b="1" dirty="0"/>
              <a:t>15</a:t>
            </a:r>
            <a:r>
              <a:rPr lang="en-US" sz="1300" dirty="0"/>
              <a:t>(1).</a:t>
            </a:r>
            <a:endParaRPr lang="nl-NL" sz="1300" dirty="0"/>
          </a:p>
          <a:p>
            <a:r>
              <a:rPr lang="en-US" sz="1300" dirty="0"/>
              <a:t>- Jan van </a:t>
            </a:r>
            <a:r>
              <a:rPr lang="en-US" sz="1300" dirty="0" err="1"/>
              <a:t>Es</a:t>
            </a:r>
            <a:r>
              <a:rPr lang="en-US" sz="1300" dirty="0"/>
              <a:t> </a:t>
            </a:r>
            <a:r>
              <a:rPr lang="en-US" sz="1300" dirty="0" err="1"/>
              <a:t>Instituut</a:t>
            </a:r>
            <a:r>
              <a:rPr lang="en-US" sz="1300" dirty="0"/>
              <a:t>, </a:t>
            </a:r>
            <a:r>
              <a:rPr lang="en-US" sz="1300" dirty="0" err="1"/>
              <a:t>OptiMedis</a:t>
            </a:r>
            <a:r>
              <a:rPr lang="en-US" sz="1300" dirty="0"/>
              <a:t>, and </a:t>
            </a:r>
            <a:r>
              <a:rPr lang="en-US" sz="1300" dirty="0" err="1"/>
              <a:t>Vilans</a:t>
            </a:r>
            <a:r>
              <a:rPr lang="en-US" sz="1300" dirty="0"/>
              <a:t>. </a:t>
            </a:r>
            <a:r>
              <a:rPr lang="en-US" sz="1300" i="1" dirty="0"/>
              <a:t>Triple aim: shared savings</a:t>
            </a:r>
            <a:r>
              <a:rPr lang="en-US" sz="1300" dirty="0"/>
              <a:t>. 2016  23-08-2016]; Available from: </a:t>
            </a:r>
            <a:r>
              <a:rPr lang="en-US" sz="1300" u="sng" dirty="0">
                <a:hlinkClick r:id="rId3"/>
              </a:rPr>
              <a:t>http://www.triple-aim.nl/</a:t>
            </a:r>
            <a:r>
              <a:rPr lang="en-US" sz="1300" dirty="0"/>
              <a:t>.</a:t>
            </a:r>
            <a:endParaRPr lang="nl-NL" sz="1300" dirty="0"/>
          </a:p>
          <a:p>
            <a:r>
              <a:rPr lang="en-US" sz="1300" dirty="0"/>
              <a:t>- Goodwin, N., </a:t>
            </a:r>
            <a:r>
              <a:rPr lang="en-US" sz="1300" i="1" dirty="0" err="1"/>
              <a:t>Presentatie</a:t>
            </a:r>
            <a:r>
              <a:rPr lang="en-US" sz="1300" i="1" dirty="0"/>
              <a:t>: Integrated Care: How do we </a:t>
            </a:r>
            <a:r>
              <a:rPr lang="en-US" sz="1300" i="1" dirty="0" err="1"/>
              <a:t>organise</a:t>
            </a:r>
            <a:r>
              <a:rPr lang="en-US" sz="1300" i="1" dirty="0"/>
              <a:t> value for money across the world?</a:t>
            </a:r>
            <a:r>
              <a:rPr lang="en-US" sz="1300" dirty="0"/>
              <a:t> 2015, International Foundation for Integrated Care: Oxford.</a:t>
            </a:r>
            <a:endParaRPr lang="nl-NL" sz="1300" dirty="0"/>
          </a:p>
          <a:p>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371831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8</a:t>
            </a:fld>
            <a:endParaRPr lang="nl-NL">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t>Deze dimensies kunnen gebruikt worden om gezondheid in kaart te brengen (zowel objectief als subjectief).</a:t>
            </a:r>
            <a:endParaRPr lang="nl-NL" dirty="0" smtClean="0"/>
          </a:p>
          <a:p>
            <a:endParaRPr lang="nl-NL" dirty="0" smtClean="0"/>
          </a:p>
          <a:p>
            <a:r>
              <a:rPr lang="nl-NL" dirty="0" smtClean="0"/>
              <a:t>Bronnen:</a:t>
            </a:r>
            <a:br>
              <a:rPr lang="nl-NL" dirty="0" smtClean="0"/>
            </a:br>
            <a:r>
              <a:rPr lang="nl-NL" dirty="0" smtClean="0"/>
              <a:t>- </a:t>
            </a:r>
            <a:r>
              <a:rPr lang="en-US" sz="1300" dirty="0"/>
              <a:t>Huber, M., </a:t>
            </a:r>
            <a:r>
              <a:rPr lang="en-US" sz="1300" i="1" dirty="0"/>
              <a:t>HEALTH: HOW SHOULD WE DEFINE IT?</a:t>
            </a:r>
            <a:r>
              <a:rPr lang="en-US" sz="1300" dirty="0"/>
              <a:t> BMJ: British Medical Journal, 2011. </a:t>
            </a:r>
            <a:r>
              <a:rPr lang="en-US" sz="1300" b="1" dirty="0"/>
              <a:t>343</a:t>
            </a:r>
            <a:r>
              <a:rPr lang="en-US" sz="1300" dirty="0"/>
              <a:t>(7817): p. 235-237.</a:t>
            </a:r>
            <a:endParaRPr lang="nl-NL" sz="1300" dirty="0"/>
          </a:p>
          <a:p>
            <a:r>
              <a:rPr lang="nl-NL" sz="1300" dirty="0"/>
              <a:t>- Huber, M., </a:t>
            </a:r>
            <a:r>
              <a:rPr lang="nl-NL" sz="1300" i="1" dirty="0"/>
              <a:t>Naar een nieuw begrip van gezondheid: Pijlers voor Positieve Gezondheid.</a:t>
            </a:r>
            <a:r>
              <a:rPr lang="nl-NL" sz="1300" dirty="0"/>
              <a:t> Tijdschrift voor gezondheidswetenschappen : Tijdschrift voor gezondheidswetenschappen, 2013. </a:t>
            </a:r>
            <a:r>
              <a:rPr lang="nl-NL" sz="1300" b="1" dirty="0"/>
              <a:t>91</a:t>
            </a:r>
            <a:r>
              <a:rPr lang="nl-NL" sz="1300" dirty="0"/>
              <a:t>(3): p. 133-134.</a:t>
            </a:r>
          </a:p>
          <a:p>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414659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t>‘Een integrale aanpak […] verwijst naar het combineren van meerdere soorten aanpakken om daardoor met vereende krachten effectiever en efficiënter in staat te zijn een belangrijk probleem of cluster van problemen in de (lokale) samenleving te verminderen en gezondheid/welzijn te verbeteren’</a:t>
            </a:r>
          </a:p>
          <a:p>
            <a:endParaRPr lang="nl-NL" sz="1300" dirty="0"/>
          </a:p>
          <a:p>
            <a:r>
              <a:rPr lang="nl-NL" sz="1300" dirty="0"/>
              <a:t>Bron:</a:t>
            </a:r>
            <a:br>
              <a:rPr lang="nl-NL" sz="1300" dirty="0"/>
            </a:br>
            <a:r>
              <a:rPr lang="nl-NL" sz="1300" dirty="0"/>
              <a:t>Fransen, G., et al., </a:t>
            </a:r>
            <a:r>
              <a:rPr lang="nl-NL" sz="1300" i="1" dirty="0"/>
              <a:t>De verbindende schakel naar effectievere lokale gezondheidsbevordering: Het logisch model van de gezondheidsmakelaar</a:t>
            </a:r>
            <a:r>
              <a:rPr lang="nl-NL" sz="1300" dirty="0"/>
              <a:t>. </a:t>
            </a:r>
            <a:r>
              <a:rPr lang="en-US" sz="1300" dirty="0"/>
              <a:t>2014, Nijmegen: GGD Gelderland-Zuid. </a:t>
            </a:r>
          </a:p>
          <a:p>
            <a:r>
              <a:rPr lang="en-US" sz="1300" dirty="0"/>
              <a:t>(Clemens </a:t>
            </a:r>
            <a:r>
              <a:rPr lang="en-US" sz="1300" dirty="0" err="1"/>
              <a:t>Hosman</a:t>
            </a:r>
            <a:r>
              <a:rPr lang="en-US" sz="1300" dirty="0"/>
              <a:t>)</a:t>
            </a:r>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102253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t>De populatiegerichte benadering is wat integraal werken wijkgericht maakt.</a:t>
            </a:r>
          </a:p>
          <a:p>
            <a:endParaRPr lang="nl-NL" sz="1300" dirty="0"/>
          </a:p>
          <a:p>
            <a:r>
              <a:rPr lang="nl-NL" sz="1300" dirty="0"/>
              <a:t>Ook gemeente-, dorps- of doelgroepgericht.</a:t>
            </a:r>
          </a:p>
          <a:p>
            <a:endParaRPr lang="nl-NL" sz="1300" dirty="0"/>
          </a:p>
          <a:p>
            <a:r>
              <a:rPr lang="nl-NL" sz="1300" dirty="0"/>
              <a:t>Zowel vertrekpunt als doel. De route kan zowel collecties als individueel zijn.</a:t>
            </a:r>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81319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t>Soms moet men erkennen dat eigen kracht en zelfredzaamheid niet voldoende zijn. Gemeenten gebruiken hiervoor het concept ‘Compensatie’.</a:t>
            </a:r>
            <a:endParaRPr lang="nl-NL" dirty="0" smtClean="0"/>
          </a:p>
          <a:p>
            <a:endParaRPr lang="nl-NL" dirty="0" smtClean="0"/>
          </a:p>
          <a:p>
            <a:r>
              <a:rPr lang="nl-NL" dirty="0" smtClean="0"/>
              <a:t>Wat is</a:t>
            </a:r>
            <a:r>
              <a:rPr lang="nl-NL" baseline="0" dirty="0" smtClean="0"/>
              <a:t> zelfredzaam genoeg? Te bepalen in dialoog met inwoner.</a:t>
            </a:r>
            <a:endParaRPr lang="nl-NL" dirty="0"/>
          </a:p>
        </p:txBody>
      </p:sp>
      <p:sp>
        <p:nvSpPr>
          <p:cNvPr id="4" name="Tijdelijke aanduiding voor dianummer 3"/>
          <p:cNvSpPr>
            <a:spLocks noGrp="1"/>
          </p:cNvSpPr>
          <p:nvPr>
            <p:ph type="sldNum" sz="quarter" idx="10"/>
          </p:nvPr>
        </p:nvSpPr>
        <p:spPr/>
        <p:txBody>
          <a:bodyPr/>
          <a:lstStyle/>
          <a:p>
            <a:fld id="{D00AEEF4-5B21-495D-B54C-9FDDC6AD7042}"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3430494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123728" y="2130425"/>
            <a:ext cx="6334472" cy="1470025"/>
          </a:xfrm>
        </p:spPr>
        <p:txBody>
          <a:bodyPr/>
          <a:lstStyle>
            <a:lvl1pPr>
              <a:defRPr>
                <a:solidFill>
                  <a:srgbClr val="1A2C54"/>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2141730" y="4341318"/>
            <a:ext cx="6336704" cy="550912"/>
          </a:xfrm>
        </p:spPr>
        <p:txBody>
          <a:bodyPr/>
          <a:lstStyle>
            <a:lvl1pPr marL="0" indent="0" algn="ctr">
              <a:buNone/>
              <a:defRPr sz="1400">
                <a:solidFill>
                  <a:srgbClr val="1A2C5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6B611041-1181-4CC1-B56A-9D9A47CF94DF}" type="datetimeFigureOut">
              <a:rPr lang="nl-NL" smtClean="0"/>
              <a:t>11-4-2017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A811BC-84DD-4A3D-9DE4-35711D4D1577}" type="slidenum">
              <a:rPr lang="nl-NL" smtClean="0"/>
              <a:t>‹nr.›</a:t>
            </a:fld>
            <a:endParaRPr lang="nl-NL"/>
          </a:p>
        </p:txBody>
      </p:sp>
      <p:sp>
        <p:nvSpPr>
          <p:cNvPr id="9" name="Rechthoek 8"/>
          <p:cNvSpPr/>
          <p:nvPr userDrawn="1"/>
        </p:nvSpPr>
        <p:spPr>
          <a:xfrm>
            <a:off x="0" y="0"/>
            <a:ext cx="1800848" cy="21600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1476164" y="6644244"/>
            <a:ext cx="7667836" cy="216000"/>
          </a:xfrm>
          <a:prstGeom prst="rect">
            <a:avLst/>
          </a:prstGeom>
          <a:solidFill>
            <a:srgbClr val="1A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942" y="591257"/>
            <a:ext cx="1539058" cy="576064"/>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1381568"/>
            <a:ext cx="1620000" cy="1620000"/>
          </a:xfrm>
          <a:prstGeom prst="rect">
            <a:avLst/>
          </a:prstGeom>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0848" y="2996774"/>
            <a:ext cx="1620000" cy="1620000"/>
          </a:xfrm>
          <a:prstGeom prst="rect">
            <a:avLst/>
          </a:prstGeom>
        </p:spPr>
      </p:pic>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0000" y="4616774"/>
            <a:ext cx="1620000" cy="1620000"/>
          </a:xfrm>
          <a:prstGeom prst="rect">
            <a:avLst/>
          </a:prstGeom>
        </p:spPr>
      </p:pic>
      <p:sp>
        <p:nvSpPr>
          <p:cNvPr id="15" name="Rechthoek 14"/>
          <p:cNvSpPr/>
          <p:nvPr userDrawn="1"/>
        </p:nvSpPr>
        <p:spPr>
          <a:xfrm>
            <a:off x="0" y="6644244"/>
            <a:ext cx="1800848" cy="21600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0701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611041-1181-4CC1-B56A-9D9A47CF94DF}" type="datetimeFigureOut">
              <a:rPr lang="nl-NL" smtClean="0"/>
              <a:t>11-4-2017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243393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611041-1181-4CC1-B56A-9D9A47CF94DF}" type="datetimeFigureOut">
              <a:rPr lang="nl-NL" smtClean="0"/>
              <a:t>11-4-2017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530335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pagina zorg, sport en bewe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3528" y="332656"/>
            <a:ext cx="8229600" cy="648072"/>
          </a:xfrm>
          <a:prstGeom prst="rect">
            <a:avLst/>
          </a:prstGeom>
        </p:spPr>
        <p:txBody>
          <a:bodyPr/>
          <a:lstStyle>
            <a:lvl1pPr>
              <a:defRPr sz="4000">
                <a:solidFill>
                  <a:schemeClr val="tx1"/>
                </a:solidFill>
              </a:defRPr>
            </a:lvl1pPr>
          </a:lstStyle>
          <a:p>
            <a:r>
              <a:rPr lang="nl-NL" dirty="0" smtClean="0"/>
              <a:t>Klik om de titel te bewerken</a:t>
            </a:r>
            <a:endParaRPr lang="nl-NL" dirty="0"/>
          </a:p>
        </p:txBody>
      </p:sp>
    </p:spTree>
    <p:extLst>
      <p:ext uri="{BB962C8B-B14F-4D97-AF65-F5344CB8AC3E}">
        <p14:creationId xmlns:p14="http://schemas.microsoft.com/office/powerpoint/2010/main" val="253375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indeling verbinding zorg, sport en bewegen">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251520" y="1026048"/>
            <a:ext cx="8640960" cy="98696"/>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290" name="Picture 2" descr="http://www.wageningenur.nl/upload_mm/3/d/7/fe744173-8285-4ae0-8e50-280f4ecf9013_wageningenur.jpg"/>
          <p:cNvPicPr>
            <a:picLocks noChangeAspect="1" noChangeArrowheads="1"/>
          </p:cNvPicPr>
          <p:nvPr userDrawn="1"/>
        </p:nvPicPr>
        <p:blipFill>
          <a:blip r:embed="rId2" cstate="print"/>
          <a:srcRect/>
          <a:stretch>
            <a:fillRect/>
          </a:stretch>
        </p:blipFill>
        <p:spPr bwMode="auto">
          <a:xfrm>
            <a:off x="251520" y="6237312"/>
            <a:ext cx="5048250" cy="495300"/>
          </a:xfrm>
          <a:prstGeom prst="rect">
            <a:avLst/>
          </a:prstGeom>
          <a:noFill/>
        </p:spPr>
      </p:pic>
      <p:pic>
        <p:nvPicPr>
          <p:cNvPr id="10" name="Picture 1"/>
          <p:cNvPicPr>
            <a:picLocks noChangeAspect="1" noChangeArrowheads="1"/>
          </p:cNvPicPr>
          <p:nvPr userDrawn="1"/>
        </p:nvPicPr>
        <p:blipFill>
          <a:blip r:embed="rId3" cstate="print"/>
          <a:srcRect/>
          <a:stretch>
            <a:fillRect/>
          </a:stretch>
        </p:blipFill>
        <p:spPr bwMode="auto">
          <a:xfrm>
            <a:off x="4136655" y="6309321"/>
            <a:ext cx="579361" cy="360040"/>
          </a:xfrm>
          <a:prstGeom prst="rect">
            <a:avLst/>
          </a:prstGeom>
          <a:noFill/>
          <a:ln w="9525">
            <a:noFill/>
            <a:miter lim="800000"/>
            <a:headEnd/>
            <a:tailEnd/>
          </a:ln>
        </p:spPr>
      </p:pic>
      <p:pic>
        <p:nvPicPr>
          <p:cNvPr id="17" name="Afbeelding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60232" y="6328168"/>
            <a:ext cx="2160240" cy="269184"/>
          </a:xfrm>
          <a:prstGeom prst="rect">
            <a:avLst/>
          </a:prstGeom>
        </p:spPr>
      </p:pic>
      <p:sp>
        <p:nvSpPr>
          <p:cNvPr id="18" name="Rechthoek 17"/>
          <p:cNvSpPr/>
          <p:nvPr userDrawn="1"/>
        </p:nvSpPr>
        <p:spPr>
          <a:xfrm>
            <a:off x="3203848" y="6093296"/>
            <a:ext cx="5688632" cy="986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userDrawn="1"/>
        </p:nvPicPr>
        <p:blipFill>
          <a:blip r:embed="rId5" cstate="print">
            <a:lum/>
            <a:extLst>
              <a:ext uri="{28A0092B-C50C-407E-A947-70E740481C1C}">
                <a14:useLocalDpi xmlns:a14="http://schemas.microsoft.com/office/drawing/2010/main" val="0"/>
              </a:ext>
            </a:extLst>
          </a:blip>
          <a:stretch>
            <a:fillRect/>
          </a:stretch>
        </p:blipFill>
        <p:spPr>
          <a:xfrm>
            <a:off x="7452320" y="116632"/>
            <a:ext cx="1512168" cy="756084"/>
          </a:xfrm>
          <a:prstGeom prst="rect">
            <a:avLst/>
          </a:prstGeom>
        </p:spPr>
      </p:pic>
      <p:sp>
        <p:nvSpPr>
          <p:cNvPr id="20" name="Tekstvak 19"/>
          <p:cNvSpPr txBox="1"/>
          <p:nvPr userDrawn="1"/>
        </p:nvSpPr>
        <p:spPr>
          <a:xfrm>
            <a:off x="251520" y="404664"/>
            <a:ext cx="6768752" cy="523220"/>
          </a:xfrm>
          <a:prstGeom prst="rect">
            <a:avLst/>
          </a:prstGeom>
          <a:noFill/>
        </p:spPr>
        <p:txBody>
          <a:bodyPr wrap="square" rtlCol="0">
            <a:spAutoFit/>
          </a:bodyPr>
          <a:lstStyle/>
          <a:p>
            <a:endParaRPr lang="nl-NL" sz="2800" dirty="0"/>
          </a:p>
        </p:txBody>
      </p:sp>
      <p:sp>
        <p:nvSpPr>
          <p:cNvPr id="21" name="Tekstvak 20"/>
          <p:cNvSpPr txBox="1"/>
          <p:nvPr userDrawn="1"/>
        </p:nvSpPr>
        <p:spPr>
          <a:xfrm>
            <a:off x="251520" y="1268760"/>
            <a:ext cx="8640960" cy="4708981"/>
          </a:xfrm>
          <a:prstGeom prst="rect">
            <a:avLst/>
          </a:prstGeom>
          <a:noFill/>
        </p:spPr>
        <p:txBody>
          <a:bodyPr wrap="square" rtlCol="0">
            <a:spAutoFit/>
          </a:bodyPr>
          <a:lstStyle/>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a:p>
        </p:txBody>
      </p:sp>
      <p:sp>
        <p:nvSpPr>
          <p:cNvPr id="15" name="Titel 14"/>
          <p:cNvSpPr>
            <a:spLocks noGrp="1"/>
          </p:cNvSpPr>
          <p:nvPr>
            <p:ph type="title" hasCustomPrompt="1"/>
          </p:nvPr>
        </p:nvSpPr>
        <p:spPr>
          <a:xfrm>
            <a:off x="251520" y="332656"/>
            <a:ext cx="6851104" cy="634082"/>
          </a:xfrm>
          <a:prstGeom prst="rect">
            <a:avLst/>
          </a:prstGeom>
        </p:spPr>
        <p:txBody>
          <a:bodyPr/>
          <a:lstStyle>
            <a:lvl1pPr>
              <a:defRPr sz="3600">
                <a:solidFill>
                  <a:schemeClr val="tx1"/>
                </a:solidFill>
              </a:defRPr>
            </a:lvl1pPr>
          </a:lstStyle>
          <a:p>
            <a:r>
              <a:rPr lang="nl-NL" dirty="0" smtClean="0"/>
              <a:t>Klik om de titel te bewerken</a:t>
            </a:r>
            <a:endParaRPr lang="nl-NL" dirty="0"/>
          </a:p>
        </p:txBody>
      </p:sp>
      <p:sp>
        <p:nvSpPr>
          <p:cNvPr id="22" name="Tijdelijke aanduiding voor tekst 21"/>
          <p:cNvSpPr>
            <a:spLocks noGrp="1"/>
          </p:cNvSpPr>
          <p:nvPr>
            <p:ph type="body" sz="quarter" idx="10" hasCustomPrompt="1"/>
          </p:nvPr>
        </p:nvSpPr>
        <p:spPr>
          <a:xfrm>
            <a:off x="251520" y="1268413"/>
            <a:ext cx="8568952" cy="4608512"/>
          </a:xfrm>
          <a:prstGeom prst="rect">
            <a:avLst/>
          </a:prstGeom>
        </p:spPr>
        <p:txBody>
          <a:bodyPr/>
          <a:lstStyle>
            <a:lvl1pPr>
              <a:buNone/>
              <a:defRPr sz="2400" baseline="0"/>
            </a:lvl1pPr>
            <a:lvl2pPr>
              <a:buNone/>
              <a:defRPr/>
            </a:lvl2pPr>
            <a:lvl3pPr>
              <a:buNone/>
              <a:defRPr/>
            </a:lvl3pPr>
            <a:lvl4pPr>
              <a:buNone/>
              <a:defRPr/>
            </a:lvl4pPr>
            <a:lvl5pPr>
              <a:buNone/>
              <a:defRPr/>
            </a:lvl5pPr>
          </a:lstStyle>
          <a:p>
            <a:pPr lvl="0"/>
            <a:r>
              <a:rPr lang="nl-NL" sz="2400" dirty="0" smtClean="0"/>
              <a:t>Klik om tekst te bewerken</a:t>
            </a:r>
            <a:endParaRPr lang="nl-NL" dirty="0" smtClean="0"/>
          </a:p>
        </p:txBody>
      </p:sp>
    </p:spTree>
    <p:extLst>
      <p:ext uri="{BB962C8B-B14F-4D97-AF65-F5344CB8AC3E}">
        <p14:creationId xmlns:p14="http://schemas.microsoft.com/office/powerpoint/2010/main" val="415261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521500" y="594000"/>
            <a:ext cx="81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smtClean="0"/>
              <a:t>Klik om de modelstijlen te bewerken</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6264000"/>
            <a:ext cx="2426807" cy="302400"/>
          </a:xfrm>
          <a:prstGeom prst="rect">
            <a:avLst/>
          </a:prstGeom>
        </p:spPr>
      </p:pic>
    </p:spTree>
    <p:extLst>
      <p:ext uri="{BB962C8B-B14F-4D97-AF65-F5344CB8AC3E}">
        <p14:creationId xmlns:p14="http://schemas.microsoft.com/office/powerpoint/2010/main" val="100586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846000" y="1003462"/>
            <a:ext cx="7452000" cy="533400"/>
          </a:xfrm>
        </p:spPr>
        <p:txBody>
          <a:bodyPr/>
          <a:lstStyle>
            <a:lvl1pPr>
              <a:defRPr>
                <a:solidFill>
                  <a:schemeClr val="tx2"/>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tx2"/>
                </a:solidFill>
              </a:defRPr>
            </a:lvl1pPr>
          </a:lstStyle>
          <a:p>
            <a:pPr lvl="0"/>
            <a:r>
              <a:rPr lang="nl-NL" smtClean="0"/>
              <a:t>Klik om de modelstijlen te bewerken</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6264000"/>
            <a:ext cx="2426807" cy="302400"/>
          </a:xfrm>
          <a:prstGeom prst="rect">
            <a:avLst/>
          </a:prstGeom>
        </p:spPr>
      </p:pic>
      <p:sp>
        <p:nvSpPr>
          <p:cNvPr id="9" name="Rechthoek 8"/>
          <p:cNvSpPr/>
          <p:nvPr userDrawn="1"/>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408262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r>
              <a:rPr lang="nl-NL" smtClean="0">
                <a:solidFill>
                  <a:srgbClr val="006991"/>
                </a:solidFill>
              </a:rPr>
              <a:t>&lt;datum&gt;</a:t>
            </a:r>
            <a:endParaRPr lang="nl-NL">
              <a:solidFill>
                <a:srgbClr val="006991"/>
              </a:solidFill>
            </a:endParaRPr>
          </a:p>
        </p:txBody>
      </p:sp>
      <p:sp>
        <p:nvSpPr>
          <p:cNvPr id="5" name="Tijdelijke aanduiding voor voettekst 4"/>
          <p:cNvSpPr>
            <a:spLocks noGrp="1"/>
          </p:cNvSpPr>
          <p:nvPr>
            <p:ph type="ftr" sz="quarter" idx="11"/>
          </p:nvPr>
        </p:nvSpPr>
        <p:spPr/>
        <p:txBody>
          <a:bodyPr/>
          <a:lstStyle/>
          <a:p>
            <a:r>
              <a:rPr lang="nl-NL" smtClean="0">
                <a:solidFill>
                  <a:srgbClr val="006991"/>
                </a:solidFill>
              </a:rPr>
              <a:t>&lt;Titel van de presentatie&gt;</a:t>
            </a:r>
            <a:endParaRPr lang="nl-NL">
              <a:solidFill>
                <a:srgbClr val="006991"/>
              </a:solidFill>
            </a:endParaRPr>
          </a:p>
        </p:txBody>
      </p:sp>
      <p:sp>
        <p:nvSpPr>
          <p:cNvPr id="7"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solidFill>
                  <a:srgbClr val="006991"/>
                </a:solidFill>
              </a:rPr>
              <a:t>Pagina </a:t>
            </a:r>
            <a:fld id="{7FC9B413-936F-403B-BC98-20250EBFF374}" type="slidenum">
              <a:rPr lang="nl-NL" smtClean="0">
                <a:solidFill>
                  <a:srgbClr val="006991"/>
                </a:solidFill>
              </a:rPr>
              <a:pPr/>
              <a:t>‹nr.›</a:t>
            </a:fld>
            <a:endParaRPr lang="nl-NL" dirty="0">
              <a:solidFill>
                <a:srgbClr val="006991"/>
              </a:solidFill>
            </a:endParaRPr>
          </a:p>
        </p:txBody>
      </p:sp>
    </p:spTree>
    <p:extLst>
      <p:ext uri="{BB962C8B-B14F-4D97-AF65-F5344CB8AC3E}">
        <p14:creationId xmlns:p14="http://schemas.microsoft.com/office/powerpoint/2010/main" val="323179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a:lstStyle/>
          <a:p>
            <a:r>
              <a:rPr lang="nl-NL" smtClean="0">
                <a:solidFill>
                  <a:srgbClr val="006991"/>
                </a:solidFill>
              </a:rPr>
              <a:t>&lt;datum&gt;</a:t>
            </a:r>
            <a:endParaRPr lang="nl-NL" dirty="0">
              <a:solidFill>
                <a:srgbClr val="006991"/>
              </a:solidFill>
            </a:endParaRPr>
          </a:p>
        </p:txBody>
      </p:sp>
      <p:sp>
        <p:nvSpPr>
          <p:cNvPr id="4" name="Tijdelijke aanduiding voor voettekst 3"/>
          <p:cNvSpPr>
            <a:spLocks noGrp="1"/>
          </p:cNvSpPr>
          <p:nvPr>
            <p:ph type="ftr" sz="quarter" idx="11"/>
          </p:nvPr>
        </p:nvSpPr>
        <p:spPr/>
        <p:txBody>
          <a:bodyPr/>
          <a:lstStyle/>
          <a:p>
            <a:r>
              <a:rPr lang="nl-NL" smtClean="0">
                <a:solidFill>
                  <a:srgbClr val="006991"/>
                </a:solidFill>
              </a:rPr>
              <a:t>&lt;Titel van de presentatie&gt;</a:t>
            </a:r>
            <a:endParaRPr lang="nl-NL" dirty="0">
              <a:solidFill>
                <a:srgbClr val="006991"/>
              </a:solidFill>
            </a:endParaRPr>
          </a:p>
        </p:txBody>
      </p:sp>
      <p:sp>
        <p:nvSpPr>
          <p:cNvPr id="5" name="Tijdelijke aanduiding voor dianummer 4"/>
          <p:cNvSpPr>
            <a:spLocks noGrp="1"/>
          </p:cNvSpPr>
          <p:nvPr>
            <p:ph type="sldNum" sz="quarter" idx="12"/>
          </p:nvPr>
        </p:nvSpPr>
        <p:spPr/>
        <p:txBody>
          <a:bodyPr/>
          <a:lstStyle/>
          <a:p>
            <a:r>
              <a:rPr lang="nl-NL" smtClean="0">
                <a:solidFill>
                  <a:srgbClr val="006991"/>
                </a:solidFill>
              </a:rPr>
              <a:t>Pagina </a:t>
            </a:r>
            <a:fld id="{7FC9B413-936F-403B-BC98-20250EBFF374}" type="slidenum">
              <a:rPr lang="nl-NL" smtClean="0">
                <a:solidFill>
                  <a:srgbClr val="006991"/>
                </a:solidFill>
              </a:rPr>
              <a:pPr/>
              <a:t>‹nr.›</a:t>
            </a:fld>
            <a:endParaRPr lang="nl-NL" dirty="0">
              <a:solidFill>
                <a:srgbClr val="006991"/>
              </a:solidFill>
            </a:endParaRPr>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Tree>
    <p:extLst>
      <p:ext uri="{BB962C8B-B14F-4D97-AF65-F5344CB8AC3E}">
        <p14:creationId xmlns:p14="http://schemas.microsoft.com/office/powerpoint/2010/main" val="173416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5" name="Tijdelijke aanduiding voor datum 4"/>
          <p:cNvSpPr>
            <a:spLocks noGrp="1"/>
          </p:cNvSpPr>
          <p:nvPr>
            <p:ph type="dt" sz="half" idx="10"/>
          </p:nvPr>
        </p:nvSpPr>
        <p:spPr/>
        <p:txBody>
          <a:bodyPr/>
          <a:lstStyle/>
          <a:p>
            <a:r>
              <a:rPr lang="nl-NL" smtClean="0">
                <a:solidFill>
                  <a:srgbClr val="006991"/>
                </a:solidFill>
              </a:rPr>
              <a:t>&lt;datum&gt;</a:t>
            </a:r>
            <a:endParaRPr lang="nl-NL">
              <a:solidFill>
                <a:srgbClr val="006991"/>
              </a:solidFill>
            </a:endParaRPr>
          </a:p>
        </p:txBody>
      </p:sp>
      <p:sp>
        <p:nvSpPr>
          <p:cNvPr id="6" name="Tijdelijke aanduiding voor voettekst 5"/>
          <p:cNvSpPr>
            <a:spLocks noGrp="1"/>
          </p:cNvSpPr>
          <p:nvPr>
            <p:ph type="ftr" sz="quarter" idx="11"/>
          </p:nvPr>
        </p:nvSpPr>
        <p:spPr/>
        <p:txBody>
          <a:bodyPr/>
          <a:lstStyle/>
          <a:p>
            <a:r>
              <a:rPr lang="nl-NL" smtClean="0">
                <a:solidFill>
                  <a:srgbClr val="006991"/>
                </a:solidFill>
              </a:rPr>
              <a:t>&lt;Titel van de presentatie&gt;</a:t>
            </a:r>
            <a:endParaRPr lang="nl-NL">
              <a:solidFill>
                <a:srgbClr val="006991"/>
              </a:solidFill>
            </a:endParaRPr>
          </a:p>
        </p:txBody>
      </p:sp>
      <p:sp>
        <p:nvSpPr>
          <p:cNvPr id="9" name="Tijdelijke aanduiding voor grafiek 8"/>
          <p:cNvSpPr>
            <a:spLocks noGrp="1"/>
          </p:cNvSpPr>
          <p:nvPr>
            <p:ph type="chart" sz="quarter" idx="13"/>
          </p:nvPr>
        </p:nvSpPr>
        <p:spPr>
          <a:xfrm>
            <a:off x="4647600" y="1652400"/>
            <a:ext cx="3974900" cy="4125600"/>
          </a:xfrm>
        </p:spPr>
        <p:txBody>
          <a:bodyPr/>
          <a:lstStyle>
            <a:lvl1pPr marL="0" indent="0">
              <a:buNone/>
              <a:defRPr/>
            </a:lvl1pPr>
          </a:lstStyle>
          <a:p>
            <a:r>
              <a:rPr lang="nl-NL" smtClean="0"/>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652001"/>
            <a:ext cx="4039200" cy="41249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solidFill>
                  <a:srgbClr val="006991"/>
                </a:solidFill>
              </a:rPr>
              <a:t>Pagina </a:t>
            </a:r>
            <a:fld id="{7FC9B413-936F-403B-BC98-20250EBFF374}" type="slidenum">
              <a:rPr lang="nl-NL" smtClean="0">
                <a:solidFill>
                  <a:srgbClr val="006991"/>
                </a:solidFill>
              </a:rPr>
              <a:pPr/>
              <a:t>‹nr.›</a:t>
            </a:fld>
            <a:endParaRPr lang="nl-NL" dirty="0">
              <a:solidFill>
                <a:srgbClr val="006991"/>
              </a:solidFill>
            </a:endParaRPr>
          </a:p>
        </p:txBody>
      </p:sp>
    </p:spTree>
    <p:extLst>
      <p:ext uri="{BB962C8B-B14F-4D97-AF65-F5344CB8AC3E}">
        <p14:creationId xmlns:p14="http://schemas.microsoft.com/office/powerpoint/2010/main" val="1764274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5" name="Tijdelijke aanduiding voor datum 4"/>
          <p:cNvSpPr>
            <a:spLocks noGrp="1"/>
          </p:cNvSpPr>
          <p:nvPr>
            <p:ph type="dt" sz="half" idx="10"/>
          </p:nvPr>
        </p:nvSpPr>
        <p:spPr/>
        <p:txBody>
          <a:bodyPr/>
          <a:lstStyle/>
          <a:p>
            <a:r>
              <a:rPr lang="nl-NL" smtClean="0">
                <a:solidFill>
                  <a:srgbClr val="006991"/>
                </a:solidFill>
              </a:rPr>
              <a:t>&lt;datum&gt;</a:t>
            </a:r>
            <a:endParaRPr lang="nl-NL">
              <a:solidFill>
                <a:srgbClr val="006991"/>
              </a:solidFill>
            </a:endParaRPr>
          </a:p>
        </p:txBody>
      </p:sp>
      <p:sp>
        <p:nvSpPr>
          <p:cNvPr id="6" name="Tijdelijke aanduiding voor voettekst 5"/>
          <p:cNvSpPr>
            <a:spLocks noGrp="1"/>
          </p:cNvSpPr>
          <p:nvPr>
            <p:ph type="ftr" sz="quarter" idx="11"/>
          </p:nvPr>
        </p:nvSpPr>
        <p:spPr/>
        <p:txBody>
          <a:bodyPr/>
          <a:lstStyle/>
          <a:p>
            <a:r>
              <a:rPr lang="nl-NL" smtClean="0">
                <a:solidFill>
                  <a:srgbClr val="006991"/>
                </a:solidFill>
              </a:rPr>
              <a:t>&lt;Titel van de presentatie&gt;</a:t>
            </a:r>
            <a:endParaRPr lang="nl-NL">
              <a:solidFill>
                <a:srgbClr val="006991"/>
              </a:solidFill>
            </a:endParaRPr>
          </a:p>
        </p:txBody>
      </p:sp>
      <p:sp>
        <p:nvSpPr>
          <p:cNvPr id="11" name="Tijdelijke aanduiding voor tekst 10"/>
          <p:cNvSpPr>
            <a:spLocks noGrp="1"/>
          </p:cNvSpPr>
          <p:nvPr>
            <p:ph type="body" sz="quarter" idx="14"/>
          </p:nvPr>
        </p:nvSpPr>
        <p:spPr>
          <a:xfrm>
            <a:off x="522288" y="1652400"/>
            <a:ext cx="4039200" cy="4125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afbeelding 3"/>
          <p:cNvSpPr>
            <a:spLocks noGrp="1"/>
          </p:cNvSpPr>
          <p:nvPr>
            <p:ph type="pic" sz="quarter" idx="15"/>
          </p:nvPr>
        </p:nvSpPr>
        <p:spPr>
          <a:xfrm>
            <a:off x="4647600" y="1652400"/>
            <a:ext cx="3974900" cy="4125600"/>
          </a:xfrm>
        </p:spPr>
        <p:txBody>
          <a:bodyPr/>
          <a:lstStyle>
            <a:lvl1pPr marL="0" indent="0">
              <a:buNone/>
              <a:defRPr/>
            </a:lvl1pPr>
          </a:lstStyle>
          <a:p>
            <a:r>
              <a:rPr lang="nl-NL" smtClean="0"/>
              <a:t>Klik op het pictogram als u een afbeelding wilt toevoegen</a:t>
            </a:r>
            <a:endParaRPr lang="nl-NL" dirty="0"/>
          </a:p>
        </p:txBody>
      </p:sp>
      <p:sp>
        <p:nvSpPr>
          <p:cNvPr id="10"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solidFill>
                  <a:srgbClr val="006991"/>
                </a:solidFill>
              </a:rPr>
              <a:t>Pagina </a:t>
            </a:r>
            <a:fld id="{7FC9B413-936F-403B-BC98-20250EBFF374}" type="slidenum">
              <a:rPr lang="nl-NL" smtClean="0">
                <a:solidFill>
                  <a:srgbClr val="006991"/>
                </a:solidFill>
              </a:rPr>
              <a:pPr/>
              <a:t>‹nr.›</a:t>
            </a:fld>
            <a:endParaRPr lang="nl-NL" dirty="0">
              <a:solidFill>
                <a:srgbClr val="006991"/>
              </a:solidFill>
            </a:endParaRPr>
          </a:p>
        </p:txBody>
      </p:sp>
    </p:spTree>
    <p:extLst>
      <p:ext uri="{BB962C8B-B14F-4D97-AF65-F5344CB8AC3E}">
        <p14:creationId xmlns:p14="http://schemas.microsoft.com/office/powerpoint/2010/main" val="201340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1340768"/>
            <a:ext cx="8208912" cy="792088"/>
          </a:xfrm>
        </p:spPr>
        <p:txBody>
          <a:bodyPr>
            <a:normAutofit/>
          </a:bodyPr>
          <a:lstStyle>
            <a:lvl1pPr algn="l">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457200" y="2348880"/>
            <a:ext cx="8229600" cy="3777283"/>
          </a:xfrm>
        </p:spPr>
        <p:txBody>
          <a:bodyPr/>
          <a:lstStyle>
            <a:lvl1pPr>
              <a:defRPr sz="2800">
                <a:latin typeface="Verdana" pitchFamily="34" charset="0"/>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611041-1181-4CC1-B56A-9D9A47CF94DF}" type="datetimeFigureOut">
              <a:rPr lang="nl-NL" smtClean="0"/>
              <a:t>11-4-2017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2383415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5" name="Tijdelijke aanduiding voor datum 4"/>
          <p:cNvSpPr>
            <a:spLocks noGrp="1"/>
          </p:cNvSpPr>
          <p:nvPr>
            <p:ph type="dt" sz="half" idx="10"/>
          </p:nvPr>
        </p:nvSpPr>
        <p:spPr/>
        <p:txBody>
          <a:bodyPr/>
          <a:lstStyle/>
          <a:p>
            <a:r>
              <a:rPr lang="nl-NL" smtClean="0">
                <a:solidFill>
                  <a:srgbClr val="006991"/>
                </a:solidFill>
              </a:rPr>
              <a:t>&lt;datum&gt;</a:t>
            </a:r>
            <a:endParaRPr lang="nl-NL">
              <a:solidFill>
                <a:srgbClr val="006991"/>
              </a:solidFill>
            </a:endParaRPr>
          </a:p>
        </p:txBody>
      </p:sp>
      <p:sp>
        <p:nvSpPr>
          <p:cNvPr id="6" name="Tijdelijke aanduiding voor voettekst 5"/>
          <p:cNvSpPr>
            <a:spLocks noGrp="1"/>
          </p:cNvSpPr>
          <p:nvPr>
            <p:ph type="ftr" sz="quarter" idx="11"/>
          </p:nvPr>
        </p:nvSpPr>
        <p:spPr/>
        <p:txBody>
          <a:bodyPr/>
          <a:lstStyle/>
          <a:p>
            <a:r>
              <a:rPr lang="nl-NL" smtClean="0">
                <a:solidFill>
                  <a:srgbClr val="006991"/>
                </a:solidFill>
              </a:rPr>
              <a:t>&lt;Titel van de presentatie&gt;</a:t>
            </a:r>
            <a:endParaRPr lang="nl-NL">
              <a:solidFill>
                <a:srgbClr val="006991"/>
              </a:solidFill>
            </a:endParaRPr>
          </a:p>
        </p:txBody>
      </p:sp>
      <p:sp>
        <p:nvSpPr>
          <p:cNvPr id="4" name="Tijdelijke aanduiding voor afbeelding 3"/>
          <p:cNvSpPr>
            <a:spLocks noGrp="1"/>
          </p:cNvSpPr>
          <p:nvPr>
            <p:ph type="pic" sz="quarter" idx="15"/>
          </p:nvPr>
        </p:nvSpPr>
        <p:spPr>
          <a:xfrm>
            <a:off x="521500" y="1652400"/>
            <a:ext cx="8101000" cy="4125600"/>
          </a:xfrm>
        </p:spPr>
        <p:txBody>
          <a:bodyPr/>
          <a:lstStyle>
            <a:lvl1pPr marL="0" indent="0">
              <a:buNone/>
              <a:defRPr/>
            </a:lvl1pPr>
          </a:lstStyle>
          <a:p>
            <a:r>
              <a:rPr lang="nl-NL" smtClean="0"/>
              <a:t>Klik op het pictogram als u een afbeelding wilt toevoegen</a:t>
            </a:r>
            <a:endParaRPr lang="nl-NL" dirty="0"/>
          </a:p>
        </p:txBody>
      </p:sp>
      <p:sp>
        <p:nvSpPr>
          <p:cNvPr id="8"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solidFill>
                  <a:srgbClr val="006991"/>
                </a:solidFill>
              </a:rPr>
              <a:t>Pagina </a:t>
            </a:r>
            <a:fld id="{7FC9B413-936F-403B-BC98-20250EBFF374}" type="slidenum">
              <a:rPr lang="nl-NL" smtClean="0">
                <a:solidFill>
                  <a:srgbClr val="006991"/>
                </a:solidFill>
              </a:rPr>
              <a:pPr/>
              <a:t>‹nr.›</a:t>
            </a:fld>
            <a:endParaRPr lang="nl-NL" dirty="0">
              <a:solidFill>
                <a:srgbClr val="006991"/>
              </a:solidFill>
            </a:endParaRPr>
          </a:p>
        </p:txBody>
      </p:sp>
    </p:spTree>
    <p:extLst>
      <p:ext uri="{BB962C8B-B14F-4D97-AF65-F5344CB8AC3E}">
        <p14:creationId xmlns:p14="http://schemas.microsoft.com/office/powerpoint/2010/main" val="1776655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smtClean="0">
                <a:solidFill>
                  <a:srgbClr val="006991"/>
                </a:solidFill>
              </a:rPr>
              <a:t>&lt;datum&gt;</a:t>
            </a:r>
            <a:endParaRPr lang="nl-NL">
              <a:solidFill>
                <a:srgbClr val="006991"/>
              </a:solidFill>
            </a:endParaRPr>
          </a:p>
        </p:txBody>
      </p:sp>
      <p:sp>
        <p:nvSpPr>
          <p:cNvPr id="6" name="Tijdelijke aanduiding voor voettekst 5"/>
          <p:cNvSpPr>
            <a:spLocks noGrp="1"/>
          </p:cNvSpPr>
          <p:nvPr>
            <p:ph type="ftr" sz="quarter" idx="11"/>
          </p:nvPr>
        </p:nvSpPr>
        <p:spPr/>
        <p:txBody>
          <a:bodyPr/>
          <a:lstStyle/>
          <a:p>
            <a:r>
              <a:rPr lang="nl-NL" smtClean="0">
                <a:solidFill>
                  <a:srgbClr val="006991"/>
                </a:solidFill>
              </a:rPr>
              <a:t>&lt;Titel van de presentatie&gt;</a:t>
            </a:r>
            <a:endParaRPr lang="nl-NL">
              <a:solidFill>
                <a:srgbClr val="006991"/>
              </a:solidFill>
            </a:endParaRPr>
          </a:p>
        </p:txBody>
      </p:sp>
      <p:sp>
        <p:nvSpPr>
          <p:cNvPr id="4" name="Tijdelijke aanduiding voor afbeelding 3"/>
          <p:cNvSpPr>
            <a:spLocks noGrp="1"/>
          </p:cNvSpPr>
          <p:nvPr>
            <p:ph type="pic" sz="quarter" idx="15"/>
          </p:nvPr>
        </p:nvSpPr>
        <p:spPr>
          <a:xfrm>
            <a:off x="521500" y="592931"/>
            <a:ext cx="8101000" cy="5185069"/>
          </a:xfrm>
          <a:solidFill>
            <a:schemeClr val="bg1"/>
          </a:solidFill>
        </p:spPr>
        <p:txBody>
          <a:bodyPr/>
          <a:lstStyle>
            <a:lvl1pPr marL="0" indent="0">
              <a:buNone/>
              <a:defRPr/>
            </a:lvl1pPr>
          </a:lstStyle>
          <a:p>
            <a:r>
              <a:rPr lang="nl-NL" smtClean="0"/>
              <a:t>Klik op het pictogram als u een afbeelding wilt toevoegen</a:t>
            </a:r>
            <a:endParaRPr lang="nl-NL" dirty="0"/>
          </a:p>
        </p:txBody>
      </p:sp>
      <p:sp>
        <p:nvSpPr>
          <p:cNvPr id="8"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solidFill>
                  <a:srgbClr val="006991"/>
                </a:solidFill>
              </a:rPr>
              <a:t>Pagina </a:t>
            </a:r>
            <a:fld id="{7FC9B413-936F-403B-BC98-20250EBFF374}" type="slidenum">
              <a:rPr lang="nl-NL" smtClean="0">
                <a:solidFill>
                  <a:srgbClr val="006991"/>
                </a:solidFill>
              </a:rPr>
              <a:pPr/>
              <a:t>‹nr.›</a:t>
            </a:fld>
            <a:endParaRPr lang="nl-NL" dirty="0">
              <a:solidFill>
                <a:srgbClr val="006991"/>
              </a:solidFill>
            </a:endParaRPr>
          </a:p>
        </p:txBody>
      </p:sp>
    </p:spTree>
    <p:extLst>
      <p:ext uri="{BB962C8B-B14F-4D97-AF65-F5344CB8AC3E}">
        <p14:creationId xmlns:p14="http://schemas.microsoft.com/office/powerpoint/2010/main" val="3809711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0"/>
            <a:ext cx="9144000" cy="6857999"/>
          </a:xfrm>
          <a:solidFill>
            <a:schemeClr val="bg1"/>
          </a:solidFill>
        </p:spPr>
        <p:txBody>
          <a:bodyPr/>
          <a:lstStyle>
            <a:lvl1pPr marL="0" indent="0">
              <a:buNone/>
              <a:defRPr/>
            </a:lvl1pPr>
          </a:lstStyle>
          <a:p>
            <a:r>
              <a:rPr lang="nl-NL" smtClean="0"/>
              <a:t>Klik op het pictogram als u een afbeelding wilt toevoegen</a:t>
            </a:r>
            <a:endParaRPr lang="nl-NL" dirty="0"/>
          </a:p>
        </p:txBody>
      </p:sp>
      <p:grpSp>
        <p:nvGrpSpPr>
          <p:cNvPr id="25" name="Groep 24"/>
          <p:cNvGrpSpPr/>
          <p:nvPr userDrawn="1"/>
        </p:nvGrpSpPr>
        <p:grpSpPr>
          <a:xfrm>
            <a:off x="5867400" y="6264275"/>
            <a:ext cx="2427288" cy="301626"/>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spTree>
    <p:extLst>
      <p:ext uri="{BB962C8B-B14F-4D97-AF65-F5344CB8AC3E}">
        <p14:creationId xmlns:p14="http://schemas.microsoft.com/office/powerpoint/2010/main" val="2840127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7" name="Rechthoek 6"/>
          <p:cNvSpPr/>
          <p:nvPr userDrawn="1"/>
        </p:nvSpPr>
        <p:spPr>
          <a:xfrm>
            <a:off x="359480" y="6183340"/>
            <a:ext cx="826302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0000" y="5940000"/>
            <a:ext cx="648000" cy="929244"/>
          </a:xfrm>
          <a:prstGeom prst="rect">
            <a:avLst/>
          </a:prstGeom>
        </p:spPr>
      </p:pic>
      <p:sp>
        <p:nvSpPr>
          <p:cNvPr id="3" name="Titel 2"/>
          <p:cNvSpPr>
            <a:spLocks noGrp="1"/>
          </p:cNvSpPr>
          <p:nvPr>
            <p:ph type="title"/>
          </p:nvPr>
        </p:nvSpPr>
        <p:spPr/>
        <p:txBody>
          <a:bodyPr/>
          <a:lstStyle/>
          <a:p>
            <a:r>
              <a:rPr lang="nl-NL" smtClean="0"/>
              <a:t>Klik om de stijl te bewerken</a:t>
            </a:r>
            <a:endParaRPr lang="nl-NL" dirty="0"/>
          </a:p>
        </p:txBody>
      </p:sp>
    </p:spTree>
    <p:extLst>
      <p:ext uri="{BB962C8B-B14F-4D97-AF65-F5344CB8AC3E}">
        <p14:creationId xmlns:p14="http://schemas.microsoft.com/office/powerpoint/2010/main" val="239471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B611041-1181-4CC1-B56A-9D9A47CF94DF}" type="datetimeFigureOut">
              <a:rPr lang="nl-NL" smtClean="0"/>
              <a:t>11-4-2017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59210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8208912" cy="648072"/>
          </a:xfrm>
        </p:spPr>
        <p:txBody>
          <a:bodyPr>
            <a:normAutofit/>
          </a:bodyPr>
          <a:lstStyle>
            <a:lvl1pPr>
              <a:defRPr sz="3200"/>
            </a:lvl1pPr>
          </a:lstStyle>
          <a:p>
            <a:r>
              <a:rPr lang="nl-NL" smtClean="0"/>
              <a:t>Klik om de stijl te bewerken</a:t>
            </a:r>
            <a:endParaRPr lang="nl-NL"/>
          </a:p>
        </p:txBody>
      </p:sp>
      <p:sp>
        <p:nvSpPr>
          <p:cNvPr id="3" name="Tijdelijke aanduiding voor inhoud 2"/>
          <p:cNvSpPr>
            <a:spLocks noGrp="1"/>
          </p:cNvSpPr>
          <p:nvPr>
            <p:ph sz="half" idx="1"/>
          </p:nvPr>
        </p:nvSpPr>
        <p:spPr>
          <a:xfrm>
            <a:off x="457200" y="2060848"/>
            <a:ext cx="4038600" cy="4065315"/>
          </a:xfrm>
        </p:spPr>
        <p:txBody>
          <a:bodyPr/>
          <a:lstStyle>
            <a:lvl1pPr>
              <a:defRPr sz="24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2060848"/>
            <a:ext cx="4038600" cy="4065315"/>
          </a:xfrm>
        </p:spPr>
        <p:txBody>
          <a:bodyPr/>
          <a:lstStyle>
            <a:lvl1pPr>
              <a:defRPr sz="24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B611041-1181-4CC1-B56A-9D9A47CF94DF}" type="datetimeFigureOut">
              <a:rPr lang="nl-NL" smtClean="0"/>
              <a:t>11-4-2017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213261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8208912" cy="850106"/>
          </a:xfrm>
        </p:spPr>
        <p:txBody>
          <a:bodyPr>
            <a:normAutofit/>
          </a:bodyPr>
          <a:lstStyle>
            <a:lvl1pPr algn="l">
              <a:defRPr sz="3000"/>
            </a:lvl1pPr>
          </a:lstStyle>
          <a:p>
            <a:r>
              <a:rPr lang="nl-NL" smtClean="0"/>
              <a:t>Klik om de stijl te bewerken</a:t>
            </a:r>
            <a:endParaRPr lang="nl-NL"/>
          </a:p>
        </p:txBody>
      </p:sp>
      <p:sp>
        <p:nvSpPr>
          <p:cNvPr id="3" name="Tijdelijke aanduiding voor tekst 2"/>
          <p:cNvSpPr>
            <a:spLocks noGrp="1"/>
          </p:cNvSpPr>
          <p:nvPr>
            <p:ph type="body" idx="1"/>
          </p:nvPr>
        </p:nvSpPr>
        <p:spPr>
          <a:xfrm>
            <a:off x="467544" y="2204864"/>
            <a:ext cx="4040188" cy="639762"/>
          </a:xfrm>
        </p:spPr>
        <p:txBody>
          <a:bodyPr anchor="b">
            <a:noAutofit/>
          </a:bodyPr>
          <a:lstStyle>
            <a:lvl1pPr marL="0" indent="0">
              <a:buNone/>
              <a:defRPr sz="2000" b="1">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924943"/>
            <a:ext cx="4040188" cy="3201219"/>
          </a:xfrm>
        </p:spPr>
        <p:txBody>
          <a:bodyPr/>
          <a:lstStyle>
            <a:lvl1pPr>
              <a:defRPr sz="1800">
                <a:latin typeface="Verdana" pitchFamily="34" charset="0"/>
              </a:defRPr>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4008" y="2204864"/>
            <a:ext cx="4041775" cy="639762"/>
          </a:xfrm>
        </p:spPr>
        <p:txBody>
          <a:bodyPr anchor="b">
            <a:normAutofit/>
          </a:bodyPr>
          <a:lstStyle>
            <a:lvl1pPr marL="0" indent="0">
              <a:buNone/>
              <a:defRPr sz="2000" b="1">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924943"/>
            <a:ext cx="4041775" cy="3201219"/>
          </a:xfrm>
        </p:spPr>
        <p:txBody>
          <a:bodyPr/>
          <a:lstStyle>
            <a:lvl1pPr>
              <a:defRPr sz="1800">
                <a:latin typeface="Verdana"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B611041-1181-4CC1-B56A-9D9A47CF94DF}" type="datetimeFigureOut">
              <a:rPr lang="nl-NL" smtClean="0"/>
              <a:t>11-4-2017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91113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B611041-1181-4CC1-B56A-9D9A47CF94DF}" type="datetimeFigureOut">
              <a:rPr lang="nl-NL" smtClean="0"/>
              <a:t>11-4-2017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337797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611041-1181-4CC1-B56A-9D9A47CF94DF}" type="datetimeFigureOut">
              <a:rPr lang="nl-NL" smtClean="0"/>
              <a:t>11-4-2017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31454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611041-1181-4CC1-B56A-9D9A47CF94DF}" type="datetimeFigureOut">
              <a:rPr lang="nl-NL" smtClean="0"/>
              <a:t>11-4-2017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27749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611041-1181-4CC1-B56A-9D9A47CF94DF}" type="datetimeFigureOut">
              <a:rPr lang="nl-NL" smtClean="0"/>
              <a:t>11-4-2017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A811BC-84DD-4A3D-9DE4-35711D4D1577}" type="slidenum">
              <a:rPr lang="nl-NL" smtClean="0"/>
              <a:t>‹nr.›</a:t>
            </a:fld>
            <a:endParaRPr lang="nl-NL"/>
          </a:p>
        </p:txBody>
      </p:sp>
    </p:spTree>
    <p:extLst>
      <p:ext uri="{BB962C8B-B14F-4D97-AF65-F5344CB8AC3E}">
        <p14:creationId xmlns:p14="http://schemas.microsoft.com/office/powerpoint/2010/main" val="91820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9.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051720" y="274638"/>
            <a:ext cx="663508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11041-1181-4CC1-B56A-9D9A47CF94DF}" type="datetimeFigureOut">
              <a:rPr lang="nl-NL" smtClean="0"/>
              <a:t>11-4-2017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811BC-84DD-4A3D-9DE4-35711D4D1577}" type="slidenum">
              <a:rPr lang="nl-NL" smtClean="0"/>
              <a:t>‹nr.›</a:t>
            </a:fld>
            <a:endParaRPr lang="nl-NL"/>
          </a:p>
        </p:txBody>
      </p:sp>
      <p:sp>
        <p:nvSpPr>
          <p:cNvPr id="7" name="Rechthoek 6"/>
          <p:cNvSpPr/>
          <p:nvPr/>
        </p:nvSpPr>
        <p:spPr>
          <a:xfrm>
            <a:off x="0" y="0"/>
            <a:ext cx="1800848" cy="21600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1476164" y="6644244"/>
            <a:ext cx="7667836" cy="216000"/>
          </a:xfrm>
          <a:prstGeom prst="rect">
            <a:avLst/>
          </a:prstGeom>
          <a:solidFill>
            <a:srgbClr val="1A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0942" y="591257"/>
            <a:ext cx="1539058" cy="576064"/>
          </a:xfrm>
          <a:prstGeom prst="rect">
            <a:avLst/>
          </a:prstGeom>
        </p:spPr>
      </p:pic>
      <p:sp>
        <p:nvSpPr>
          <p:cNvPr id="10" name="Rechthoek 9"/>
          <p:cNvSpPr/>
          <p:nvPr/>
        </p:nvSpPr>
        <p:spPr>
          <a:xfrm>
            <a:off x="0" y="6644244"/>
            <a:ext cx="1800848" cy="21600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7685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3600" kern="1200">
          <a:solidFill>
            <a:srgbClr val="1A2C54"/>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A2C5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1A2C54"/>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800" kern="1200">
          <a:solidFill>
            <a:srgbClr val="1A2C54"/>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600" kern="1200">
          <a:solidFill>
            <a:srgbClr val="1A2C54"/>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rgbClr val="1A2C54"/>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1004344"/>
            <a:ext cx="8100000" cy="533400"/>
          </a:xfrm>
          <a:prstGeom prst="rect">
            <a:avLst/>
          </a:prstGeom>
        </p:spPr>
        <p:txBody>
          <a:bodyPr vert="horz" lIns="0" tIns="0" rIns="0" bIns="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22000" y="1814635"/>
            <a:ext cx="8100000" cy="4125365"/>
          </a:xfrm>
          <a:prstGeom prst="rect">
            <a:avLst/>
          </a:prstGeom>
        </p:spPr>
        <p:txBody>
          <a:bodyPr vert="horz"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1494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solidFill>
                  <a:srgbClr val="006991"/>
                </a:solidFill>
              </a:rPr>
              <a:t>&lt;datum&gt;</a:t>
            </a:r>
            <a:endParaRPr lang="nl-NL" dirty="0">
              <a:solidFill>
                <a:srgbClr val="006991"/>
              </a:solidFill>
            </a:endParaRPr>
          </a:p>
        </p:txBody>
      </p:sp>
      <p:sp>
        <p:nvSpPr>
          <p:cNvPr id="5" name="Tijdelijke aanduiding voor voettekst 4"/>
          <p:cNvSpPr>
            <a:spLocks noGrp="1"/>
          </p:cNvSpPr>
          <p:nvPr>
            <p:ph type="ftr" sz="quarter" idx="3"/>
          </p:nvPr>
        </p:nvSpPr>
        <p:spPr>
          <a:xfrm>
            <a:off x="2790000" y="641440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solidFill>
                  <a:srgbClr val="006991"/>
                </a:solidFill>
              </a:rPr>
              <a:t>&lt;Titel van de presentatie&gt;</a:t>
            </a:r>
            <a:endParaRPr lang="nl-NL" dirty="0">
              <a:solidFill>
                <a:srgbClr val="006991"/>
              </a:solidFill>
            </a:endParaRPr>
          </a:p>
        </p:txBody>
      </p:sp>
      <p:sp>
        <p:nvSpPr>
          <p:cNvPr id="6"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solidFill>
                  <a:srgbClr val="006991"/>
                </a:solidFill>
              </a:rPr>
              <a:t>Pagina </a:t>
            </a:r>
            <a:fld id="{7FC9B413-936F-403B-BC98-20250EBFF374}" type="slidenum">
              <a:rPr lang="nl-NL" smtClean="0">
                <a:solidFill>
                  <a:srgbClr val="006991"/>
                </a:solidFill>
              </a:rPr>
              <a:pPr/>
              <a:t>‹nr.›</a:t>
            </a:fld>
            <a:endParaRPr lang="nl-NL" dirty="0">
              <a:solidFill>
                <a:srgbClr val="006991"/>
              </a:solidFill>
            </a:endParaRPr>
          </a:p>
        </p:txBody>
      </p:sp>
      <p:sp>
        <p:nvSpPr>
          <p:cNvPr id="7" name="Rechthoek 6"/>
          <p:cNvSpPr/>
          <p:nvPr/>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8" name="Rechthoek 17"/>
          <p:cNvSpPr/>
          <p:nvPr/>
        </p:nvSpPr>
        <p:spPr>
          <a:xfrm>
            <a:off x="522000" y="6264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00000" y="6415200"/>
            <a:ext cx="1104790" cy="136800"/>
          </a:xfrm>
          <a:prstGeom prst="rect">
            <a:avLst/>
          </a:prstGeom>
        </p:spPr>
      </p:pic>
    </p:spTree>
    <p:extLst>
      <p:ext uri="{BB962C8B-B14F-4D97-AF65-F5344CB8AC3E}">
        <p14:creationId xmlns:p14="http://schemas.microsoft.com/office/powerpoint/2010/main" val="21073124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a0a_qzc_NAhXHShQKHfHtB1kQjRwIBw&amp;url=https://www.minddistrict.com/corporate/nl/nieuws-nl/samenwerking-met-radboudumc/&amp;psig=AFQjCNG-iSTCd--5KaTtmw1Fy14CGFuZdA&amp;ust=1467371192835700" TargetMode="External"/><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a0a_qzc_NAhXHShQKHfHtB1kQjRwIBw&amp;url=https://www.minddistrict.com/corporate/nl/nieuws-nl/samenwerking-met-radboudumc/&amp;psig=AFQjCNG-iSTCd--5KaTtmw1Fy14CGFuZdA&amp;ust=1467371192835700" TargetMode="External"/><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0mtMhokecP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docid=LNXZQbnA-oO31M&amp;tbnid=wacc75fIrA3njM:&amp;ved=0CAUQjRw&amp;url=http://www.nikolasander.net/news/bridging-the-science-society-gap&amp;ei=oluXU7XxMMT0OdS_gcAD&amp;bvm=bv.68693194,d.ZWU&amp;psig=AFQjCNH4hKpoOT2CDywmmrhiLlCmgx6s-A&amp;ust=1402514611933090"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nl/url?sa=i&amp;rct=j&amp;q=&amp;esrc=s&amp;source=images&amp;cd=&amp;cad=rja&amp;uact=8&amp;ved=0ahUKEwienOPyjJzQAhVGPRoKHeXbDJ4QjRwIBw&amp;url=https://pixabay.com/nl/vraagteken-vraag-reactie-1019993/&amp;psig=AFQjCNFotx25L_PWzTw9UbrtcSJzeDAz3A&amp;ust=1478795492755756"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ahUKEwiYkbj64rvNAhUCrxoKHUyEBQAQjRwIBw&amp;url=http://s1024.photobucket.com/user/Puzzelstukjes/media/puzzelstukjes.jpg.html&amp;bvm=bv.125221236,d.ZGg&amp;psig=AFQjCNHijMtNLido3ff0GIpkhcWlAfhoXw&amp;ust=1466689628365264"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nl/url?sa=i&amp;rct=j&amp;q=&amp;esrc=s&amp;source=images&amp;cd=&amp;cad=rja&amp;uact=8&amp;ved=0ahUKEwienOPyjJzQAhVGPRoKHeXbDJ4QjRwIBw&amp;url=https://pixabay.com/nl/vraagteken-vraag-reactie-1019993/&amp;psig=AFQjCNFotx25L_PWzTw9UbrtcSJzeDAz3A&amp;ust=1478795492755756"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mailto:Eva.Smit@radboudumc.nl" TargetMode="External"/><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cid:image003.png@01CE5252.10318600" TargetMode="External"/><Relationship Id="rId4" Type="http://schemas.openxmlformats.org/officeDocument/2006/relationships/image" Target="../media/image39.png"/><Relationship Id="rId9" Type="http://schemas.openxmlformats.org/officeDocument/2006/relationships/image" Target="../media/image43.jpeg"/></Relationships>
</file>

<file path=ppt/slides/_rels/slide44.xml.rels><?xml version="1.0" encoding="UTF-8" standalone="yes"?>
<Relationships xmlns="http://schemas.openxmlformats.org/package/2006/relationships"><Relationship Id="rId2" Type="http://schemas.openxmlformats.org/officeDocument/2006/relationships/hyperlink" Target="https://www.mentimeter.com/s/3e656af0adf9d38beece19302cf0738d/8c942267f2c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ahUKEwiYkbj64rvNAhUCrxoKHUyEBQAQjRwIBw&amp;url=http://s1024.photobucket.com/user/Puzzelstukjes/media/puzzelstukjes.jpg.html&amp;bvm=bv.125221236,d.ZGg&amp;psig=AFQjCNHijMtNLido3ff0GIpkhcWlAfhoXw&amp;ust=1466689628365264"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1772816"/>
            <a:ext cx="7452000" cy="533400"/>
          </a:xfrm>
        </p:spPr>
        <p:txBody>
          <a:bodyPr/>
          <a:lstStyle/>
          <a:p>
            <a:pPr algn="ctr"/>
            <a:r>
              <a:rPr lang="nl-NL" sz="6000" dirty="0" smtClean="0"/>
              <a:t>Werken aan </a:t>
            </a:r>
            <a:br>
              <a:rPr lang="nl-NL" sz="6000" dirty="0" smtClean="0"/>
            </a:br>
            <a:r>
              <a:rPr lang="nl-NL" sz="6000" dirty="0" smtClean="0"/>
              <a:t>gezonde wijken</a:t>
            </a:r>
            <a:r>
              <a:rPr lang="nl-NL" sz="6000" dirty="0"/>
              <a:t> </a:t>
            </a:r>
            <a:r>
              <a:rPr lang="nl-NL" sz="6000" dirty="0" smtClean="0"/>
              <a:t>2.0</a:t>
            </a:r>
            <a:endParaRPr lang="nl-NL" sz="6000" dirty="0"/>
          </a:p>
        </p:txBody>
      </p:sp>
      <p:sp>
        <p:nvSpPr>
          <p:cNvPr id="4" name="Tijdelijke aanduiding voor tekst 3"/>
          <p:cNvSpPr>
            <a:spLocks noGrp="1"/>
          </p:cNvSpPr>
          <p:nvPr>
            <p:ph type="body" sz="quarter" idx="10"/>
          </p:nvPr>
        </p:nvSpPr>
        <p:spPr/>
        <p:txBody>
          <a:bodyPr/>
          <a:lstStyle/>
          <a:p>
            <a:r>
              <a:rPr lang="nl-NL" dirty="0" smtClean="0"/>
              <a:t>NCVGZ, 12</a:t>
            </a:r>
            <a:r>
              <a:rPr lang="nl-NL" dirty="0" smtClean="0"/>
              <a:t> </a:t>
            </a:r>
            <a:r>
              <a:rPr lang="nl-NL" dirty="0" smtClean="0"/>
              <a:t>april 2017</a:t>
            </a:r>
            <a:endParaRPr lang="nl-NL" dirty="0"/>
          </a:p>
        </p:txBody>
      </p:sp>
      <p:pic>
        <p:nvPicPr>
          <p:cNvPr id="5" name="Picture 5" descr="H:\OZ-AMPHI-Integraal-gezondheidsbeleid\Algemeen\Informatie voor alle AMPHI medewerkers\logo's\Logo AMPHI_nieuw.png"/>
          <p:cNvPicPr>
            <a:picLocks noChangeAspect="1" noChangeArrowheads="1"/>
          </p:cNvPicPr>
          <p:nvPr/>
        </p:nvPicPr>
        <p:blipFill>
          <a:blip r:embed="rId2" cstate="print"/>
          <a:srcRect/>
          <a:stretch>
            <a:fillRect/>
          </a:stretch>
        </p:blipFill>
        <p:spPr bwMode="auto">
          <a:xfrm>
            <a:off x="122237" y="6048375"/>
            <a:ext cx="9021763" cy="809625"/>
          </a:xfrm>
          <a:prstGeom prst="rect">
            <a:avLst/>
          </a:prstGeom>
          <a:noFill/>
        </p:spPr>
      </p:pic>
      <p:pic>
        <p:nvPicPr>
          <p:cNvPr id="6" name="Picture 2" descr="https://www.minddistrict.com/corporate/wp-content/uploads/sites/5/2014/11/radboudumc.png">
            <a:hlinkClick r:id="rId3"/>
          </p:cNvPr>
          <p:cNvPicPr>
            <a:picLocks noChangeAspect="1" noChangeArrowheads="1"/>
          </p:cNvPicPr>
          <p:nvPr/>
        </p:nvPicPr>
        <p:blipFill>
          <a:blip r:embed="rId4" cstate="print"/>
          <a:srcRect/>
          <a:stretch>
            <a:fillRect/>
          </a:stretch>
        </p:blipFill>
        <p:spPr bwMode="auto">
          <a:xfrm>
            <a:off x="5364088" y="5473311"/>
            <a:ext cx="3557811" cy="462572"/>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317" y="3717032"/>
            <a:ext cx="2693352" cy="1008112"/>
          </a:xfrm>
          <a:prstGeom prst="rect">
            <a:avLst/>
          </a:prstGeom>
        </p:spPr>
      </p:pic>
    </p:spTree>
    <p:extLst>
      <p:ext uri="{BB962C8B-B14F-4D97-AF65-F5344CB8AC3E}">
        <p14:creationId xmlns:p14="http://schemas.microsoft.com/office/powerpoint/2010/main" val="41944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Integraal</a:t>
            </a:r>
            <a:endParaRPr lang="nl-NL" dirty="0"/>
          </a:p>
        </p:txBody>
      </p:sp>
      <p:sp>
        <p:nvSpPr>
          <p:cNvPr id="3" name="Tijdelijke aanduiding voor inhoud 2"/>
          <p:cNvSpPr>
            <a:spLocks noGrp="1"/>
          </p:cNvSpPr>
          <p:nvPr>
            <p:ph idx="1"/>
          </p:nvPr>
        </p:nvSpPr>
        <p:spPr/>
        <p:txBody>
          <a:bodyPr/>
          <a:lstStyle/>
          <a:p>
            <a:pPr marL="0" indent="0">
              <a:buNone/>
            </a:pPr>
            <a:r>
              <a:rPr lang="nl-NL" sz="2400" dirty="0" smtClean="0"/>
              <a:t>Op welke van de 10 dimensies is het van toepassing in jouw wijk?</a:t>
            </a:r>
          </a:p>
          <a:p>
            <a:endParaRPr lang="nl-NL" dirty="0"/>
          </a:p>
          <a:p>
            <a:pPr marL="0" indent="0">
              <a:buNone/>
            </a:pPr>
            <a:r>
              <a:rPr lang="nl-NL" dirty="0" smtClean="0"/>
              <a:t> 	</a:t>
            </a:r>
            <a:r>
              <a:rPr lang="nl-NL" sz="2400" dirty="0" smtClean="0">
                <a:solidFill>
                  <a:srgbClr val="002060"/>
                </a:solidFill>
              </a:rPr>
              <a:t>Problemen </a:t>
            </a:r>
            <a:r>
              <a:rPr lang="nl-NL" sz="2400" dirty="0">
                <a:solidFill>
                  <a:srgbClr val="002060"/>
                </a:solidFill>
              </a:rPr>
              <a:t>(Multi-</a:t>
            </a:r>
            <a:r>
              <a:rPr lang="nl-NL" sz="2400" dirty="0" err="1">
                <a:solidFill>
                  <a:srgbClr val="002060"/>
                </a:solidFill>
              </a:rPr>
              <a:t>problem</a:t>
            </a:r>
            <a:r>
              <a:rPr lang="nl-NL" sz="2400" dirty="0">
                <a:solidFill>
                  <a:srgbClr val="002060"/>
                </a:solidFill>
              </a:rPr>
              <a:t>)</a:t>
            </a:r>
            <a:br>
              <a:rPr lang="nl-NL" sz="2400" dirty="0">
                <a:solidFill>
                  <a:srgbClr val="002060"/>
                </a:solidFill>
              </a:rPr>
            </a:br>
            <a:r>
              <a:rPr lang="nl-NL" sz="2400" dirty="0">
                <a:solidFill>
                  <a:srgbClr val="002060"/>
                </a:solidFill>
              </a:rPr>
              <a:t> 	Determinanten (Multi-factor)</a:t>
            </a:r>
            <a:br>
              <a:rPr lang="nl-NL" sz="2400" dirty="0">
                <a:solidFill>
                  <a:srgbClr val="002060"/>
                </a:solidFill>
              </a:rPr>
            </a:br>
            <a:r>
              <a:rPr lang="nl-NL" sz="2400" dirty="0">
                <a:solidFill>
                  <a:srgbClr val="002060"/>
                </a:solidFill>
              </a:rPr>
              <a:t> 	Doelgroepen (Multi-target)</a:t>
            </a:r>
            <a:br>
              <a:rPr lang="nl-NL" sz="2400" dirty="0">
                <a:solidFill>
                  <a:srgbClr val="002060"/>
                </a:solidFill>
              </a:rPr>
            </a:br>
            <a:r>
              <a:rPr lang="nl-NL" sz="2400" dirty="0">
                <a:solidFill>
                  <a:srgbClr val="002060"/>
                </a:solidFill>
              </a:rPr>
              <a:t> 	</a:t>
            </a:r>
            <a:r>
              <a:rPr lang="nl-NL" sz="2400" dirty="0" err="1">
                <a:solidFill>
                  <a:srgbClr val="002060"/>
                </a:solidFill>
              </a:rPr>
              <a:t>Settings</a:t>
            </a:r>
            <a:r>
              <a:rPr lang="nl-NL" sz="2400" dirty="0">
                <a:solidFill>
                  <a:srgbClr val="002060"/>
                </a:solidFill>
              </a:rPr>
              <a:t> (Multi-setting)</a:t>
            </a:r>
            <a:br>
              <a:rPr lang="nl-NL" sz="2400" dirty="0">
                <a:solidFill>
                  <a:srgbClr val="002060"/>
                </a:solidFill>
              </a:rPr>
            </a:br>
            <a:r>
              <a:rPr lang="nl-NL" sz="2400" dirty="0">
                <a:solidFill>
                  <a:srgbClr val="002060"/>
                </a:solidFill>
              </a:rPr>
              <a:t> 	Keten</a:t>
            </a:r>
            <a:br>
              <a:rPr lang="nl-NL" sz="2400" dirty="0">
                <a:solidFill>
                  <a:srgbClr val="002060"/>
                </a:solidFill>
              </a:rPr>
            </a:br>
            <a:r>
              <a:rPr lang="nl-NL" sz="2400" dirty="0">
                <a:solidFill>
                  <a:srgbClr val="002060"/>
                </a:solidFill>
              </a:rPr>
              <a:t> 	Methoden (Multi-</a:t>
            </a:r>
            <a:r>
              <a:rPr lang="nl-NL" sz="2400" dirty="0" err="1">
                <a:solidFill>
                  <a:srgbClr val="002060"/>
                </a:solidFill>
              </a:rPr>
              <a:t>method</a:t>
            </a:r>
            <a:r>
              <a:rPr lang="nl-NL" sz="2400" dirty="0">
                <a:solidFill>
                  <a:srgbClr val="002060"/>
                </a:solidFill>
              </a:rPr>
              <a:t>)</a:t>
            </a:r>
            <a:br>
              <a:rPr lang="nl-NL" sz="2400" dirty="0">
                <a:solidFill>
                  <a:srgbClr val="002060"/>
                </a:solidFill>
              </a:rPr>
            </a:br>
            <a:r>
              <a:rPr lang="nl-NL" sz="2400" dirty="0">
                <a:solidFill>
                  <a:srgbClr val="002060"/>
                </a:solidFill>
              </a:rPr>
              <a:t> 	Sectoren (Multi-sector)</a:t>
            </a:r>
            <a:br>
              <a:rPr lang="nl-NL" sz="2400" dirty="0">
                <a:solidFill>
                  <a:srgbClr val="002060"/>
                </a:solidFill>
              </a:rPr>
            </a:br>
            <a:r>
              <a:rPr lang="nl-NL" sz="2400" dirty="0">
                <a:solidFill>
                  <a:srgbClr val="002060"/>
                </a:solidFill>
              </a:rPr>
              <a:t> 	Ontwikkeling (Multi-moment/</a:t>
            </a:r>
            <a:r>
              <a:rPr lang="nl-NL" sz="2400" dirty="0" err="1">
                <a:solidFill>
                  <a:srgbClr val="002060"/>
                </a:solidFill>
              </a:rPr>
              <a:t>year</a:t>
            </a:r>
            <a:r>
              <a:rPr lang="nl-NL" sz="2400" dirty="0">
                <a:solidFill>
                  <a:srgbClr val="002060"/>
                </a:solidFill>
              </a:rPr>
              <a:t>/stage)</a:t>
            </a:r>
            <a:br>
              <a:rPr lang="nl-NL" sz="2400" dirty="0">
                <a:solidFill>
                  <a:srgbClr val="002060"/>
                </a:solidFill>
              </a:rPr>
            </a:br>
            <a:r>
              <a:rPr lang="nl-NL" sz="2400" dirty="0">
                <a:solidFill>
                  <a:srgbClr val="002060"/>
                </a:solidFill>
              </a:rPr>
              <a:t> 	Randvoorwaarden</a:t>
            </a:r>
          </a:p>
          <a:p>
            <a:pPr marL="0" indent="0">
              <a:buNone/>
            </a:pPr>
            <a:r>
              <a:rPr lang="nl-NL" sz="2400" dirty="0">
                <a:solidFill>
                  <a:srgbClr val="002060"/>
                </a:solidFill>
              </a:rPr>
              <a:t>	Systeemniveaus (Multi-level)</a:t>
            </a:r>
          </a:p>
          <a:p>
            <a:endParaRPr lang="nl-NL" dirty="0"/>
          </a:p>
        </p:txBody>
      </p:sp>
    </p:spTree>
    <p:extLst>
      <p:ext uri="{BB962C8B-B14F-4D97-AF65-F5344CB8AC3E}">
        <p14:creationId xmlns:p14="http://schemas.microsoft.com/office/powerpoint/2010/main" val="149937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Populatiegericht</a:t>
            </a:r>
            <a:endParaRPr lang="nl-NL" dirty="0"/>
          </a:p>
        </p:txBody>
      </p:sp>
      <p:sp>
        <p:nvSpPr>
          <p:cNvPr id="3" name="Tijdelijke aanduiding voor inhoud 2"/>
          <p:cNvSpPr>
            <a:spLocks noGrp="1"/>
          </p:cNvSpPr>
          <p:nvPr>
            <p:ph idx="1"/>
          </p:nvPr>
        </p:nvSpPr>
        <p:spPr/>
        <p:txBody>
          <a:bodyPr/>
          <a:lstStyle/>
          <a:p>
            <a:endParaRPr lang="nl-NL" sz="2800" dirty="0" smtClean="0"/>
          </a:p>
          <a:p>
            <a:endParaRPr lang="nl-NL" sz="2800" dirty="0"/>
          </a:p>
          <a:p>
            <a:r>
              <a:rPr lang="nl-NL" sz="2800" dirty="0" smtClean="0"/>
              <a:t>Op </a:t>
            </a:r>
            <a:r>
              <a:rPr lang="nl-NL" sz="2800" dirty="0"/>
              <a:t>basis van gegevens en signalen over een wijk/populatie wordt gekeken wat de behoefte, wensen en beleving van de populatie zijn. Op basis hiervan wordt bedacht welke acties nodig zijn.</a:t>
            </a:r>
          </a:p>
        </p:txBody>
      </p:sp>
    </p:spTree>
    <p:extLst>
      <p:ext uri="{BB962C8B-B14F-4D97-AF65-F5344CB8AC3E}">
        <p14:creationId xmlns:p14="http://schemas.microsoft.com/office/powerpoint/2010/main" val="358235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Collectief én individueel</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r>
              <a:rPr lang="nl-NL" sz="2400" dirty="0" smtClean="0"/>
              <a:t>Populatiegerichte </a:t>
            </a:r>
            <a:r>
              <a:rPr lang="nl-NL" sz="2400" dirty="0"/>
              <a:t>keuzes kunnen zowel in collectieve als individuele context toegepast worden</a:t>
            </a:r>
            <a:r>
              <a:rPr lang="nl-NL" sz="2400" dirty="0" smtClean="0"/>
              <a:t>.</a:t>
            </a:r>
          </a:p>
          <a:p>
            <a:endParaRPr lang="nl-NL" sz="2400" dirty="0"/>
          </a:p>
          <a:p>
            <a:r>
              <a:rPr lang="nl-NL" sz="2400" dirty="0" smtClean="0"/>
              <a:t>IWW zoekt de verbinding hiertussen.</a:t>
            </a:r>
            <a:endParaRPr lang="nl-NL" sz="2400" dirty="0"/>
          </a:p>
        </p:txBody>
      </p:sp>
    </p:spTree>
    <p:extLst>
      <p:ext uri="{BB962C8B-B14F-4D97-AF65-F5344CB8AC3E}">
        <p14:creationId xmlns:p14="http://schemas.microsoft.com/office/powerpoint/2010/main" val="311433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Preventief</a:t>
            </a:r>
            <a:endParaRPr lang="nl-NL" dirty="0"/>
          </a:p>
        </p:txBody>
      </p:sp>
      <p:sp>
        <p:nvSpPr>
          <p:cNvPr id="3" name="Tijdelijke aanduiding voor inhoud 2"/>
          <p:cNvSpPr>
            <a:spLocks noGrp="1"/>
          </p:cNvSpPr>
          <p:nvPr>
            <p:ph idx="1"/>
          </p:nvPr>
        </p:nvSpPr>
        <p:spPr/>
        <p:txBody>
          <a:bodyPr/>
          <a:lstStyle/>
          <a:p>
            <a:r>
              <a:rPr lang="nl-NL" sz="2400" dirty="0" smtClean="0"/>
              <a:t>Niet alleen voorkomen, maar ook bevorderen.</a:t>
            </a:r>
          </a:p>
          <a:p>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83571"/>
            <a:ext cx="6480719" cy="378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50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6. Eigen kracht</a:t>
            </a:r>
            <a:endParaRPr lang="nl-NL" dirty="0"/>
          </a:p>
        </p:txBody>
      </p:sp>
      <p:sp>
        <p:nvSpPr>
          <p:cNvPr id="3" name="Tijdelijke aanduiding voor inhoud 2"/>
          <p:cNvSpPr>
            <a:spLocks noGrp="1"/>
          </p:cNvSpPr>
          <p:nvPr>
            <p:ph idx="1"/>
          </p:nvPr>
        </p:nvSpPr>
        <p:spPr/>
        <p:txBody>
          <a:bodyPr/>
          <a:lstStyle/>
          <a:p>
            <a:r>
              <a:rPr lang="nl-NL" sz="2400" dirty="0"/>
              <a:t>M</a:t>
            </a:r>
            <a:r>
              <a:rPr lang="nl-NL" sz="2400" dirty="0" smtClean="0"/>
              <a:t>ogelijkheden van mensen </a:t>
            </a:r>
            <a:r>
              <a:rPr lang="nl-NL" sz="2400" dirty="0"/>
              <a:t>zelf </a:t>
            </a:r>
            <a:r>
              <a:rPr lang="nl-NL" sz="2400" dirty="0" smtClean="0"/>
              <a:t>en hun </a:t>
            </a:r>
            <a:r>
              <a:rPr lang="nl-NL" sz="2400" dirty="0"/>
              <a:t>sociale </a:t>
            </a:r>
            <a:r>
              <a:rPr lang="nl-NL" sz="2400" dirty="0" smtClean="0"/>
              <a:t>netwerk. </a:t>
            </a:r>
            <a:endParaRPr lang="nl-NL" sz="2400" dirty="0"/>
          </a:p>
          <a:p>
            <a:endParaRPr lang="nl-NL" sz="2400" dirty="0" smtClean="0"/>
          </a:p>
          <a:p>
            <a:r>
              <a:rPr lang="nl-NL" sz="2400" dirty="0"/>
              <a:t>I</a:t>
            </a:r>
            <a:r>
              <a:rPr lang="nl-NL" sz="2400" dirty="0" smtClean="0"/>
              <a:t>ndividuele </a:t>
            </a:r>
            <a:r>
              <a:rPr lang="nl-NL" sz="2400" dirty="0"/>
              <a:t>eigen kracht, </a:t>
            </a:r>
            <a:r>
              <a:rPr lang="nl-NL" sz="2400" dirty="0" smtClean="0"/>
              <a:t>maar inwoners </a:t>
            </a:r>
            <a:r>
              <a:rPr lang="nl-NL" sz="2400" dirty="0"/>
              <a:t>van een wijk/gemeente </a:t>
            </a:r>
            <a:r>
              <a:rPr lang="nl-NL" sz="2400" dirty="0" smtClean="0"/>
              <a:t>hebben ook collectieve kracht.</a:t>
            </a:r>
            <a:endParaRPr lang="nl-NL" sz="2400" dirty="0"/>
          </a:p>
        </p:txBody>
      </p:sp>
    </p:spTree>
    <p:extLst>
      <p:ext uri="{BB962C8B-B14F-4D97-AF65-F5344CB8AC3E}">
        <p14:creationId xmlns:p14="http://schemas.microsoft.com/office/powerpoint/2010/main" val="210748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7. Dialoog</a:t>
            </a:r>
            <a:endParaRPr lang="nl-NL" dirty="0"/>
          </a:p>
        </p:txBody>
      </p:sp>
      <p:sp>
        <p:nvSpPr>
          <p:cNvPr id="3" name="Tijdelijke aanduiding voor inhoud 2"/>
          <p:cNvSpPr>
            <a:spLocks noGrp="1"/>
          </p:cNvSpPr>
          <p:nvPr>
            <p:ph idx="1"/>
          </p:nvPr>
        </p:nvSpPr>
        <p:spPr/>
        <p:txBody>
          <a:bodyPr/>
          <a:lstStyle/>
          <a:p>
            <a:r>
              <a:rPr lang="nl-NL" sz="2400" dirty="0"/>
              <a:t>Uitgaan van de eigen kracht van mensen betekent ook dat ze worden benaderd als </a:t>
            </a:r>
            <a:r>
              <a:rPr lang="nl-NL" sz="2400" dirty="0" smtClean="0"/>
              <a:t>samenwerkingspartner.</a:t>
            </a:r>
          </a:p>
          <a:p>
            <a:endParaRPr lang="nl-NL" sz="2400" dirty="0" smtClean="0"/>
          </a:p>
          <a:p>
            <a:r>
              <a:rPr lang="nl-NL" sz="2400" dirty="0" smtClean="0"/>
              <a:t>‘</a:t>
            </a:r>
            <a:r>
              <a:rPr lang="nl-NL" sz="2400" dirty="0"/>
              <a:t>De zorgverlener coacht de inwoner</a:t>
            </a:r>
            <a:r>
              <a:rPr lang="nl-NL" sz="2400" dirty="0" smtClean="0"/>
              <a:t>’</a:t>
            </a:r>
            <a:endParaRPr lang="nl-NL" sz="2400" dirty="0"/>
          </a:p>
        </p:txBody>
      </p:sp>
    </p:spTree>
    <p:extLst>
      <p:ext uri="{BB962C8B-B14F-4D97-AF65-F5344CB8AC3E}">
        <p14:creationId xmlns:p14="http://schemas.microsoft.com/office/powerpoint/2010/main" val="36532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8. Dichtbij</a:t>
            </a:r>
            <a:endParaRPr lang="nl-NL" dirty="0"/>
          </a:p>
        </p:txBody>
      </p:sp>
      <p:sp>
        <p:nvSpPr>
          <p:cNvPr id="3" name="Tijdelijke aanduiding voor inhoud 2"/>
          <p:cNvSpPr>
            <a:spLocks noGrp="1"/>
          </p:cNvSpPr>
          <p:nvPr>
            <p:ph idx="1"/>
          </p:nvPr>
        </p:nvSpPr>
        <p:spPr/>
        <p:txBody>
          <a:bodyPr/>
          <a:lstStyle/>
          <a:p>
            <a:r>
              <a:rPr lang="nl-NL" sz="2400" dirty="0"/>
              <a:t>De keten van zorg en hulpverlening wordt fysiek en inhoudelijk dicht bij de leefwereld van inwoners georganiseerd. </a:t>
            </a:r>
            <a:endParaRPr lang="nl-NL" sz="2400" dirty="0" smtClean="0"/>
          </a:p>
          <a:p>
            <a:endParaRPr lang="nl-NL" sz="2400" dirty="0"/>
          </a:p>
          <a:p>
            <a:r>
              <a:rPr lang="nl-NL" sz="2400" dirty="0"/>
              <a:t>eigen leef-, woon-, werk- en </a:t>
            </a:r>
            <a:r>
              <a:rPr lang="nl-NL" sz="2400" dirty="0" smtClean="0"/>
              <a:t>schoolomgeving</a:t>
            </a:r>
          </a:p>
          <a:p>
            <a:r>
              <a:rPr lang="nl-NL" sz="2400" dirty="0"/>
              <a:t>aansluiten bij de beleving van inwoners</a:t>
            </a:r>
          </a:p>
        </p:txBody>
      </p:sp>
    </p:spTree>
    <p:extLst>
      <p:ext uri="{BB962C8B-B14F-4D97-AF65-F5344CB8AC3E}">
        <p14:creationId xmlns:p14="http://schemas.microsoft.com/office/powerpoint/2010/main" val="405893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9. Samenwerken</a:t>
            </a:r>
            <a:endParaRPr lang="nl-NL" dirty="0"/>
          </a:p>
        </p:txBody>
      </p:sp>
      <p:sp>
        <p:nvSpPr>
          <p:cNvPr id="3" name="Tijdelijke aanduiding voor inhoud 2"/>
          <p:cNvSpPr>
            <a:spLocks noGrp="1"/>
          </p:cNvSpPr>
          <p:nvPr>
            <p:ph idx="1"/>
          </p:nvPr>
        </p:nvSpPr>
        <p:spPr/>
        <p:txBody>
          <a:bodyPr/>
          <a:lstStyle/>
          <a:p>
            <a:r>
              <a:rPr lang="nl-NL" sz="2400" dirty="0" smtClean="0"/>
              <a:t>Multidisciplinaire samenwerking i.p.v. concurrentie</a:t>
            </a:r>
          </a:p>
          <a:p>
            <a:r>
              <a:rPr lang="nl-NL" sz="2400" dirty="0" smtClean="0"/>
              <a:t>Gezamenlijke afspraken over </a:t>
            </a:r>
            <a:r>
              <a:rPr lang="nl-NL" sz="2400" dirty="0"/>
              <a:t>doelen, </a:t>
            </a:r>
            <a:r>
              <a:rPr lang="nl-NL" sz="2400" dirty="0" smtClean="0"/>
              <a:t>overlegstructuren, verantwoordelijkheden, privacy, registratie en het delen van informatie.</a:t>
            </a:r>
          </a:p>
          <a:p>
            <a:endParaRPr lang="nl-NL" sz="2400" dirty="0"/>
          </a:p>
          <a:p>
            <a:r>
              <a:rPr lang="nl-NL" sz="2400" dirty="0" smtClean="0"/>
              <a:t>Inwoner is ook samenwerkingspartner!</a:t>
            </a:r>
            <a:endParaRPr lang="nl-NL" sz="2400" dirty="0"/>
          </a:p>
        </p:txBody>
      </p:sp>
    </p:spTree>
    <p:extLst>
      <p:ext uri="{BB962C8B-B14F-4D97-AF65-F5344CB8AC3E}">
        <p14:creationId xmlns:p14="http://schemas.microsoft.com/office/powerpoint/2010/main" val="292205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51720" y="2564904"/>
            <a:ext cx="6480720" cy="1470025"/>
          </a:xfrm>
        </p:spPr>
        <p:txBody>
          <a:bodyPr>
            <a:noAutofit/>
          </a:bodyPr>
          <a:lstStyle/>
          <a:p>
            <a:r>
              <a:rPr lang="nl-NL" dirty="0" smtClean="0"/>
              <a:t/>
            </a:r>
            <a:br>
              <a:rPr lang="nl-NL" dirty="0" smtClean="0"/>
            </a:br>
            <a:r>
              <a:rPr lang="nl-NL" sz="3200" dirty="0" smtClean="0"/>
              <a:t>Gezondheidsmakelaars verbeteren het </a:t>
            </a:r>
            <a:br>
              <a:rPr lang="nl-NL" sz="3200" dirty="0" smtClean="0"/>
            </a:br>
            <a:r>
              <a:rPr lang="nl-NL" sz="3200" dirty="0" smtClean="0"/>
              <a:t>‘t </a:t>
            </a:r>
            <a:r>
              <a:rPr lang="nl-NL" sz="3200" dirty="0" err="1" smtClean="0"/>
              <a:t>Gezondheidsbevorderend</a:t>
            </a:r>
            <a:r>
              <a:rPr lang="nl-NL" sz="3200" dirty="0" smtClean="0"/>
              <a:t> Systeem</a:t>
            </a:r>
            <a:r>
              <a:rPr lang="nl-NL" sz="4800" dirty="0" smtClean="0"/>
              <a:t/>
            </a:r>
            <a:br>
              <a:rPr lang="nl-NL" sz="4800" dirty="0" smtClean="0"/>
            </a:br>
            <a:endParaRPr lang="nl-NL" sz="4800" dirty="0">
              <a:solidFill>
                <a:srgbClr val="1A2C54"/>
              </a:solidFill>
            </a:endParaRPr>
          </a:p>
        </p:txBody>
      </p:sp>
      <p:sp>
        <p:nvSpPr>
          <p:cNvPr id="3" name="Ondertitel 2"/>
          <p:cNvSpPr>
            <a:spLocks noGrp="1"/>
          </p:cNvSpPr>
          <p:nvPr>
            <p:ph type="subTitle" idx="1"/>
          </p:nvPr>
        </p:nvSpPr>
        <p:spPr>
          <a:xfrm>
            <a:off x="2286164" y="4509120"/>
            <a:ext cx="5486236" cy="917654"/>
          </a:xfrm>
        </p:spPr>
        <p:txBody>
          <a:bodyPr>
            <a:normAutofit fontScale="62500" lnSpcReduction="20000"/>
          </a:bodyPr>
          <a:lstStyle/>
          <a:p>
            <a:r>
              <a:rPr lang="nl-NL" sz="1900" dirty="0" smtClean="0"/>
              <a:t>Gerdine Fransen</a:t>
            </a:r>
            <a:r>
              <a:rPr lang="nl-NL" sz="1900" baseline="30000" dirty="0"/>
              <a:t> 1</a:t>
            </a:r>
            <a:r>
              <a:rPr lang="nl-NL" sz="1900" dirty="0" smtClean="0"/>
              <a:t>, </a:t>
            </a:r>
            <a:r>
              <a:rPr lang="nl-NL" sz="1900" dirty="0"/>
              <a:t>Anne van de </a:t>
            </a:r>
            <a:r>
              <a:rPr lang="nl-NL" sz="1900" dirty="0" smtClean="0"/>
              <a:t>Riet</a:t>
            </a:r>
            <a:r>
              <a:rPr lang="nl-NL" sz="1900" baseline="30000" dirty="0"/>
              <a:t> 2</a:t>
            </a:r>
            <a:r>
              <a:rPr lang="nl-NL" sz="1900" dirty="0" smtClean="0"/>
              <a:t>, Lianne van der Ham</a:t>
            </a:r>
            <a:r>
              <a:rPr lang="nl-NL" sz="1900" baseline="30000" dirty="0"/>
              <a:t> 2</a:t>
            </a:r>
            <a:r>
              <a:rPr lang="nl-NL" sz="1900" dirty="0" smtClean="0"/>
              <a:t>, Annemarie Wagemakers</a:t>
            </a:r>
            <a:r>
              <a:rPr lang="nl-NL" sz="1900" baseline="30000" dirty="0"/>
              <a:t> 2</a:t>
            </a:r>
            <a:r>
              <a:rPr lang="nl-NL" sz="1900" dirty="0" smtClean="0"/>
              <a:t> &amp; Gerard Molleman</a:t>
            </a:r>
            <a:r>
              <a:rPr lang="nl-NL" sz="1900" baseline="30000" dirty="0"/>
              <a:t> 1</a:t>
            </a:r>
            <a:endParaRPr lang="nl-NL" sz="1900" dirty="0" smtClean="0"/>
          </a:p>
          <a:p>
            <a:endParaRPr lang="nl-NL" sz="1900" dirty="0"/>
          </a:p>
          <a:p>
            <a:r>
              <a:rPr lang="nl-NL" sz="1900" baseline="30000" dirty="0" smtClean="0"/>
              <a:t>1 </a:t>
            </a:r>
            <a:r>
              <a:rPr lang="nl-NL" sz="1900" dirty="0" smtClean="0"/>
              <a:t>GGD Gelderland-Zuid/AMPHI, </a:t>
            </a:r>
            <a:r>
              <a:rPr lang="nl-NL" sz="1900" baseline="30000" dirty="0" smtClean="0"/>
              <a:t>2 </a:t>
            </a:r>
            <a:r>
              <a:rPr lang="nl-NL" sz="1900" dirty="0" smtClean="0"/>
              <a:t>WUR Gezondheid en Maatschappij</a:t>
            </a:r>
          </a:p>
          <a:p>
            <a:endParaRPr lang="nl-NL" sz="1600" dirty="0" smtClean="0"/>
          </a:p>
          <a:p>
            <a:endParaRPr lang="nl-NL" sz="1200" dirty="0">
              <a:solidFill>
                <a:srgbClr val="1A2C54"/>
              </a:solidFill>
              <a:latin typeface="Verdana" pitchFamily="34" charset="0"/>
            </a:endParaRPr>
          </a:p>
        </p:txBody>
      </p:sp>
      <p:sp>
        <p:nvSpPr>
          <p:cNvPr id="4" name="Rechthoek 3"/>
          <p:cNvSpPr/>
          <p:nvPr/>
        </p:nvSpPr>
        <p:spPr>
          <a:xfrm>
            <a:off x="0" y="0"/>
            <a:ext cx="1800848" cy="21600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1476164" y="6644244"/>
            <a:ext cx="7667836" cy="216000"/>
          </a:xfrm>
          <a:prstGeom prst="rect">
            <a:avLst/>
          </a:prstGeom>
          <a:solidFill>
            <a:srgbClr val="1A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942" y="591257"/>
            <a:ext cx="1539058" cy="576064"/>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00" y="1381568"/>
            <a:ext cx="1620000" cy="1620000"/>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848" y="2996774"/>
            <a:ext cx="1620000" cy="1620000"/>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000" y="4616774"/>
            <a:ext cx="1620000" cy="1620000"/>
          </a:xfrm>
          <a:prstGeom prst="rect">
            <a:avLst/>
          </a:prstGeom>
        </p:spPr>
      </p:pic>
      <p:sp>
        <p:nvSpPr>
          <p:cNvPr id="12" name="Rechthoek 11"/>
          <p:cNvSpPr/>
          <p:nvPr/>
        </p:nvSpPr>
        <p:spPr>
          <a:xfrm>
            <a:off x="0" y="6644244"/>
            <a:ext cx="1800848" cy="21600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32851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831" y="1340768"/>
            <a:ext cx="8208912" cy="792088"/>
          </a:xfrm>
        </p:spPr>
        <p:txBody>
          <a:bodyPr>
            <a:normAutofit fontScale="90000"/>
          </a:bodyPr>
          <a:lstStyle/>
          <a:p>
            <a:r>
              <a:rPr lang="nl-NL" dirty="0" smtClean="0"/>
              <a:t>Wie zijn onze 12 gezondheidsmakelaars?</a:t>
            </a:r>
            <a:endParaRPr lang="nl-NL" dirty="0"/>
          </a:p>
        </p:txBody>
      </p:sp>
      <p:grpSp>
        <p:nvGrpSpPr>
          <p:cNvPr id="3" name="Groep 2"/>
          <p:cNvGrpSpPr/>
          <p:nvPr/>
        </p:nvGrpSpPr>
        <p:grpSpPr>
          <a:xfrm>
            <a:off x="3001654" y="2420888"/>
            <a:ext cx="3095859" cy="3340282"/>
            <a:chOff x="3001654" y="2420888"/>
            <a:chExt cx="3095859" cy="3340282"/>
          </a:xfrm>
        </p:grpSpPr>
        <p:pic>
          <p:nvPicPr>
            <p:cNvPr id="1029" name="Afbeelding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181" y="4684845"/>
              <a:ext cx="7239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Afbeelding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387" y="4684845"/>
              <a:ext cx="7239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Afbeelding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717" y="4684845"/>
              <a:ext cx="7239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Afbeelding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3138" y="4682520"/>
              <a:ext cx="7143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Afbeelding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0689" y="3567172"/>
              <a:ext cx="7143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p:cNvPicPr/>
            <p:nvPr/>
          </p:nvPicPr>
          <p:blipFill>
            <a:blip r:embed="rId7" cstate="print">
              <a:extLst>
                <a:ext uri="{28A0092B-C50C-407E-A947-70E740481C1C}">
                  <a14:useLocalDpi xmlns:a14="http://schemas.microsoft.com/office/drawing/2010/main" val="0"/>
                </a:ext>
              </a:extLst>
            </a:blip>
            <a:stretch>
              <a:fillRect/>
            </a:stretch>
          </p:blipFill>
          <p:spPr>
            <a:xfrm>
              <a:off x="3828511" y="3571431"/>
              <a:ext cx="715010" cy="1079500"/>
            </a:xfrm>
            <a:prstGeom prst="rect">
              <a:avLst/>
            </a:prstGeom>
          </p:spPr>
        </p:pic>
        <p:pic>
          <p:nvPicPr>
            <p:cNvPr id="13" name="Afbeelding 12"/>
            <p:cNvPicPr/>
            <p:nvPr/>
          </p:nvPicPr>
          <p:blipFill>
            <a:blip r:embed="rId8" cstate="print">
              <a:extLst>
                <a:ext uri="{28A0092B-C50C-407E-A947-70E740481C1C}">
                  <a14:useLocalDpi xmlns:a14="http://schemas.microsoft.com/office/drawing/2010/main" val="0"/>
                </a:ext>
              </a:extLst>
            </a:blip>
            <a:stretch>
              <a:fillRect/>
            </a:stretch>
          </p:blipFill>
          <p:spPr>
            <a:xfrm>
              <a:off x="3006099" y="3567172"/>
              <a:ext cx="719455" cy="1083310"/>
            </a:xfrm>
            <a:prstGeom prst="rect">
              <a:avLst/>
            </a:prstGeom>
          </p:spPr>
        </p:pic>
        <p:pic>
          <p:nvPicPr>
            <p:cNvPr id="15" name="Afbeelding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1654" y="2420891"/>
              <a:ext cx="7239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82907" y="2420888"/>
              <a:ext cx="7143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3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2287" y="2420889"/>
              <a:ext cx="7143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3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41667" y="2420890"/>
              <a:ext cx="7143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37"/>
            <p:cNvPicPr>
              <a:picLocks noChangeAspect="1" noChangeArrowheads="1"/>
            </p:cNvPicPr>
            <p:nvPr/>
          </p:nvPicPr>
          <p:blipFill>
            <a:blip r:embed="rId13" cstate="print">
              <a:extLst>
                <a:ext uri="{28A0092B-C50C-407E-A947-70E740481C1C}">
                  <a14:useLocalDpi xmlns:a14="http://schemas.microsoft.com/office/drawing/2010/main" val="0"/>
                </a:ext>
              </a:extLst>
            </a:blip>
            <a:srcRect l="19728" r="10884"/>
            <a:stretch>
              <a:fillRect/>
            </a:stretch>
          </p:blipFill>
          <p:spPr bwMode="auto">
            <a:xfrm>
              <a:off x="4598717" y="3574606"/>
              <a:ext cx="737819" cy="1068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2511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Integraal Wijkgericht Werken</a:t>
            </a:r>
            <a:endParaRPr lang="nl-NL" dirty="0"/>
          </a:p>
        </p:txBody>
      </p:sp>
      <p:sp>
        <p:nvSpPr>
          <p:cNvPr id="3" name="Ondertitel 2"/>
          <p:cNvSpPr>
            <a:spLocks noGrp="1"/>
          </p:cNvSpPr>
          <p:nvPr>
            <p:ph type="subTitle" idx="1"/>
          </p:nvPr>
        </p:nvSpPr>
        <p:spPr/>
        <p:txBody>
          <a:bodyPr/>
          <a:lstStyle/>
          <a:p>
            <a:r>
              <a:rPr lang="nl-NL" dirty="0" smtClean="0"/>
              <a:t>Een ideaal ontrafeld</a:t>
            </a:r>
            <a:endParaRPr lang="nl-NL" dirty="0"/>
          </a:p>
        </p:txBody>
      </p:sp>
      <p:sp>
        <p:nvSpPr>
          <p:cNvPr id="4" name="Tijdelijke aanduiding voor tekst 3"/>
          <p:cNvSpPr>
            <a:spLocks noGrp="1"/>
          </p:cNvSpPr>
          <p:nvPr>
            <p:ph type="body" sz="quarter" idx="10"/>
          </p:nvPr>
        </p:nvSpPr>
        <p:spPr/>
        <p:txBody>
          <a:bodyPr/>
          <a:lstStyle/>
          <a:p>
            <a:r>
              <a:rPr lang="nl-NL" dirty="0" smtClean="0"/>
              <a:t>Petra Postema, april 2017</a:t>
            </a:r>
            <a:endParaRPr lang="nl-NL" dirty="0"/>
          </a:p>
        </p:txBody>
      </p:sp>
      <p:pic>
        <p:nvPicPr>
          <p:cNvPr id="5" name="Picture 5" descr="H:\OZ-AMPHI-Integraal-gezondheidsbeleid\Algemeen\Informatie voor alle AMPHI medewerkers\logo's\Logo AMPHI_nieuw.png"/>
          <p:cNvPicPr>
            <a:picLocks noChangeAspect="1" noChangeArrowheads="1"/>
          </p:cNvPicPr>
          <p:nvPr/>
        </p:nvPicPr>
        <p:blipFill>
          <a:blip r:embed="rId2" cstate="print"/>
          <a:srcRect/>
          <a:stretch>
            <a:fillRect/>
          </a:stretch>
        </p:blipFill>
        <p:spPr bwMode="auto">
          <a:xfrm>
            <a:off x="122237" y="6048375"/>
            <a:ext cx="9021763" cy="809625"/>
          </a:xfrm>
          <a:prstGeom prst="rect">
            <a:avLst/>
          </a:prstGeom>
          <a:noFill/>
        </p:spPr>
      </p:pic>
      <p:pic>
        <p:nvPicPr>
          <p:cNvPr id="6" name="Picture 2" descr="https://www.minddistrict.com/corporate/wp-content/uploads/sites/5/2014/11/radboudumc.png">
            <a:hlinkClick r:id="rId3"/>
          </p:cNvPr>
          <p:cNvPicPr>
            <a:picLocks noChangeAspect="1" noChangeArrowheads="1"/>
          </p:cNvPicPr>
          <p:nvPr/>
        </p:nvPicPr>
        <p:blipFill>
          <a:blip r:embed="rId4" cstate="print"/>
          <a:srcRect/>
          <a:stretch>
            <a:fillRect/>
          </a:stretch>
        </p:blipFill>
        <p:spPr bwMode="auto">
          <a:xfrm>
            <a:off x="5364088" y="5473311"/>
            <a:ext cx="3557811" cy="462572"/>
          </a:xfrm>
          <a:prstGeom prst="rect">
            <a:avLst/>
          </a:prstGeom>
          <a:noFill/>
        </p:spPr>
      </p:pic>
    </p:spTree>
    <p:extLst>
      <p:ext uri="{BB962C8B-B14F-4D97-AF65-F5344CB8AC3E}">
        <p14:creationId xmlns:p14="http://schemas.microsoft.com/office/powerpoint/2010/main" val="214469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60648"/>
            <a:ext cx="6840760" cy="1152128"/>
          </a:xfrm>
        </p:spPr>
        <p:txBody>
          <a:bodyPr/>
          <a:lstStyle/>
          <a:p>
            <a:r>
              <a:rPr lang="nl-NL" dirty="0" smtClean="0"/>
              <a:t>Wat doen gezondheidsmakelaars?</a:t>
            </a:r>
            <a:endParaRPr lang="nl-NL" dirty="0"/>
          </a:p>
        </p:txBody>
      </p:sp>
      <p:sp>
        <p:nvSpPr>
          <p:cNvPr id="4" name="Tijdelijke aanduiding voor inhoud 3"/>
          <p:cNvSpPr>
            <a:spLocks noGrp="1"/>
          </p:cNvSpPr>
          <p:nvPr>
            <p:ph sz="half" idx="1"/>
          </p:nvPr>
        </p:nvSpPr>
        <p:spPr>
          <a:xfrm>
            <a:off x="457200" y="1556792"/>
            <a:ext cx="5410944" cy="5040560"/>
          </a:xfrm>
        </p:spPr>
        <p:txBody>
          <a:bodyPr>
            <a:noAutofit/>
          </a:bodyPr>
          <a:lstStyle/>
          <a:p>
            <a:r>
              <a:rPr lang="nl-NL" sz="1400" dirty="0" smtClean="0"/>
              <a:t>Gezondheidsbevordering </a:t>
            </a:r>
            <a:r>
              <a:rPr lang="nl-NL" sz="1400" dirty="0"/>
              <a:t>van </a:t>
            </a:r>
            <a:r>
              <a:rPr lang="nl-NL" sz="1400" dirty="0" smtClean="0"/>
              <a:t>populaties </a:t>
            </a:r>
          </a:p>
          <a:p>
            <a:r>
              <a:rPr lang="nl-NL" sz="1400" dirty="0" smtClean="0"/>
              <a:t>En </a:t>
            </a:r>
            <a:r>
              <a:rPr lang="nl-NL" sz="1400" dirty="0"/>
              <a:t>doen we altijd in samenwerking met anderen.</a:t>
            </a:r>
          </a:p>
          <a:p>
            <a:pPr marL="0" indent="0">
              <a:buNone/>
            </a:pPr>
            <a:endParaRPr lang="nl-NL" sz="1400" dirty="0"/>
          </a:p>
          <a:p>
            <a:pPr marL="0" indent="0">
              <a:buNone/>
            </a:pPr>
            <a:r>
              <a:rPr lang="nl-NL" sz="1400" b="1" dirty="0" smtClean="0"/>
              <a:t>Interventievormen:</a:t>
            </a:r>
          </a:p>
          <a:p>
            <a:r>
              <a:rPr lang="nl-NL" sz="1400" dirty="0" smtClean="0"/>
              <a:t>Bepleiten</a:t>
            </a:r>
            <a:r>
              <a:rPr lang="nl-NL" sz="1400" dirty="0"/>
              <a:t>, agenderen &amp; beleidsadvies </a:t>
            </a:r>
          </a:p>
          <a:p>
            <a:r>
              <a:rPr lang="nl-NL" sz="1400" dirty="0"/>
              <a:t>Netwerkontwikkeling &amp; samenwerking</a:t>
            </a:r>
          </a:p>
          <a:p>
            <a:r>
              <a:rPr lang="nl-NL" sz="1400" dirty="0"/>
              <a:t>Organiseren</a:t>
            </a:r>
          </a:p>
          <a:p>
            <a:r>
              <a:rPr lang="nl-NL" sz="1400" dirty="0"/>
              <a:t>Community </a:t>
            </a:r>
            <a:r>
              <a:rPr lang="nl-NL" sz="1400" dirty="0" smtClean="0"/>
              <a:t>empowerment</a:t>
            </a:r>
            <a:endParaRPr lang="nl-NL" sz="1400" dirty="0"/>
          </a:p>
          <a:p>
            <a:r>
              <a:rPr lang="nl-NL" sz="1400" dirty="0" smtClean="0"/>
              <a:t>Productontwikkeling</a:t>
            </a:r>
            <a:endParaRPr lang="nl-NL" sz="1400" dirty="0"/>
          </a:p>
          <a:p>
            <a:r>
              <a:rPr lang="nl-NL" sz="1400" dirty="0"/>
              <a:t>Educatie &amp; </a:t>
            </a:r>
            <a:r>
              <a:rPr lang="nl-NL" sz="1400" dirty="0" smtClean="0"/>
              <a:t>voorlichting</a:t>
            </a:r>
            <a:endParaRPr lang="nl-NL" sz="1400" dirty="0"/>
          </a:p>
          <a:p>
            <a:pPr marL="0" indent="0">
              <a:buNone/>
            </a:pPr>
            <a:endParaRPr lang="nl-NL" sz="1400" dirty="0" smtClean="0"/>
          </a:p>
          <a:p>
            <a:pPr marL="0" indent="0">
              <a:buNone/>
            </a:pPr>
            <a:r>
              <a:rPr lang="nl-NL" sz="1400" b="1" dirty="0" smtClean="0"/>
              <a:t>Effectmanagement:</a:t>
            </a:r>
            <a:endParaRPr lang="nl-NL" sz="1400" b="1" dirty="0"/>
          </a:p>
          <a:p>
            <a:r>
              <a:rPr lang="nl-NL" sz="1400" dirty="0"/>
              <a:t>Planmatig </a:t>
            </a:r>
            <a:r>
              <a:rPr lang="nl-NL" sz="1400" dirty="0" smtClean="0"/>
              <a:t>werken, Smart </a:t>
            </a:r>
            <a:r>
              <a:rPr lang="nl-NL" sz="1400" dirty="0"/>
              <a:t>doelen </a:t>
            </a:r>
          </a:p>
          <a:p>
            <a:r>
              <a:rPr lang="nl-NL" sz="1400" dirty="0" err="1"/>
              <a:t>Science</a:t>
            </a:r>
            <a:r>
              <a:rPr lang="nl-NL" sz="1400" dirty="0"/>
              <a:t>- &amp; </a:t>
            </a:r>
            <a:r>
              <a:rPr lang="nl-NL" sz="1400" dirty="0" err="1"/>
              <a:t>evidence-based</a:t>
            </a:r>
            <a:endParaRPr lang="nl-NL" sz="1400" dirty="0"/>
          </a:p>
          <a:p>
            <a:r>
              <a:rPr lang="nl-NL" sz="1400" dirty="0" smtClean="0"/>
              <a:t>Participatief, Draagvlak</a:t>
            </a:r>
            <a:r>
              <a:rPr lang="nl-NL" sz="1400" dirty="0"/>
              <a:t>, Empowerment</a:t>
            </a:r>
          </a:p>
          <a:p>
            <a:r>
              <a:rPr lang="nl-NL" sz="1400" dirty="0"/>
              <a:t>Op maat </a:t>
            </a:r>
            <a:r>
              <a:rPr lang="nl-NL" sz="1400" dirty="0" smtClean="0"/>
              <a:t>, Cultuur-sensitief</a:t>
            </a:r>
            <a:endParaRPr lang="nl-NL" sz="1400" dirty="0"/>
          </a:p>
          <a:p>
            <a:r>
              <a:rPr lang="nl-NL" sz="1400" dirty="0"/>
              <a:t>Juiste duur &amp; Timing</a:t>
            </a:r>
          </a:p>
          <a:p>
            <a:r>
              <a:rPr lang="nl-NL" sz="1400" dirty="0"/>
              <a:t>Bevorderen hoog </a:t>
            </a:r>
            <a:r>
              <a:rPr lang="nl-NL" sz="1400" dirty="0" smtClean="0"/>
              <a:t>bereik  &amp; Integraliteit</a:t>
            </a:r>
            <a:endParaRPr lang="nl-NL" sz="1400" dirty="0"/>
          </a:p>
          <a:p>
            <a:r>
              <a:rPr lang="nl-NL" sz="1400" dirty="0"/>
              <a:t>Monitoren, Evaluatie </a:t>
            </a:r>
            <a:r>
              <a:rPr lang="nl-NL" sz="1400" dirty="0" smtClean="0"/>
              <a:t>en Verbeteren</a:t>
            </a:r>
            <a:endParaRPr lang="nl-NL" sz="1400" dirty="0"/>
          </a:p>
        </p:txBody>
      </p:sp>
      <p:pic>
        <p:nvPicPr>
          <p:cNvPr id="6" name="Tijdelijke aanduiding voor inhoud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173" t="85298" r="85197"/>
          <a:stretch/>
        </p:blipFill>
        <p:spPr>
          <a:xfrm>
            <a:off x="5966927" y="4400195"/>
            <a:ext cx="2185059" cy="1798374"/>
          </a:xfrm>
        </p:spPr>
      </p:pic>
      <p:pic>
        <p:nvPicPr>
          <p:cNvPr id="7" name="Tijdelijke aanduiding voor inhoud 3"/>
          <p:cNvPicPr>
            <a:picLocks noChangeAspect="1"/>
          </p:cNvPicPr>
          <p:nvPr/>
        </p:nvPicPr>
        <p:blipFill rotWithShape="1">
          <a:blip r:embed="rId2" cstate="print">
            <a:extLst>
              <a:ext uri="{28A0092B-C50C-407E-A947-70E740481C1C}">
                <a14:useLocalDpi xmlns:a14="http://schemas.microsoft.com/office/drawing/2010/main" val="0"/>
              </a:ext>
            </a:extLst>
          </a:blip>
          <a:srcRect l="35075" t="84809" r="47663" b="5693"/>
          <a:stretch/>
        </p:blipFill>
        <p:spPr>
          <a:xfrm>
            <a:off x="5978711" y="2157859"/>
            <a:ext cx="2986220" cy="1161760"/>
          </a:xfrm>
          <a:prstGeom prst="rect">
            <a:avLst/>
          </a:prstGeom>
        </p:spPr>
      </p:pic>
      <p:sp>
        <p:nvSpPr>
          <p:cNvPr id="5" name="Tekstvak 4"/>
          <p:cNvSpPr txBox="1"/>
          <p:nvPr/>
        </p:nvSpPr>
        <p:spPr>
          <a:xfrm>
            <a:off x="5966927" y="1772816"/>
            <a:ext cx="3158836" cy="369332"/>
          </a:xfrm>
          <a:prstGeom prst="rect">
            <a:avLst/>
          </a:prstGeom>
          <a:noFill/>
        </p:spPr>
        <p:txBody>
          <a:bodyPr wrap="square" rtlCol="0">
            <a:spAutoFit/>
          </a:bodyPr>
          <a:lstStyle/>
          <a:p>
            <a:r>
              <a:rPr lang="nl-NL" dirty="0" smtClean="0"/>
              <a:t>Thema’s:</a:t>
            </a:r>
            <a:endParaRPr lang="nl-NL" dirty="0"/>
          </a:p>
        </p:txBody>
      </p:sp>
      <p:pic>
        <p:nvPicPr>
          <p:cNvPr id="8" name="Tijdelijke aanduiding voor inhoud 3"/>
          <p:cNvPicPr>
            <a:picLocks noChangeAspect="1"/>
          </p:cNvPicPr>
          <p:nvPr/>
        </p:nvPicPr>
        <p:blipFill rotWithShape="1">
          <a:blip r:embed="rId2" cstate="print">
            <a:extLst>
              <a:ext uri="{28A0092B-C50C-407E-A947-70E740481C1C}">
                <a14:useLocalDpi xmlns:a14="http://schemas.microsoft.com/office/drawing/2010/main" val="0"/>
              </a:ext>
            </a:extLst>
          </a:blip>
          <a:srcRect l="18785" t="85298" r="68616" b="5786"/>
          <a:stretch/>
        </p:blipFill>
        <p:spPr>
          <a:xfrm>
            <a:off x="5966927" y="3315047"/>
            <a:ext cx="2179546" cy="1090698"/>
          </a:xfrm>
          <a:prstGeom prst="rect">
            <a:avLst/>
          </a:prstGeom>
        </p:spPr>
      </p:pic>
    </p:spTree>
    <p:extLst>
      <p:ext uri="{BB962C8B-B14F-4D97-AF65-F5344CB8AC3E}">
        <p14:creationId xmlns:p14="http://schemas.microsoft.com/office/powerpoint/2010/main" val="56060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half" idx="1"/>
          </p:nvPr>
        </p:nvSpPr>
        <p:spPr/>
        <p:txBody>
          <a:bodyPr/>
          <a:lstStyle/>
          <a:p>
            <a:endParaRPr lang="nl-NL"/>
          </a:p>
        </p:txBody>
      </p:sp>
      <p:sp>
        <p:nvSpPr>
          <p:cNvPr id="4" name="Tijdelijke aanduiding voor inhoud 3"/>
          <p:cNvSpPr>
            <a:spLocks noGrp="1"/>
          </p:cNvSpPr>
          <p:nvPr>
            <p:ph sz="half" idx="2"/>
          </p:nvPr>
        </p:nvSpPr>
        <p:spPr/>
        <p:txBody>
          <a:bodyPr/>
          <a:lstStyle/>
          <a:p>
            <a:endParaRPr lang="nl-NL"/>
          </a:p>
        </p:txBody>
      </p:sp>
      <p:pic>
        <p:nvPicPr>
          <p:cNvPr id="5"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9144000" cy="6465864"/>
          </a:xfrm>
          <a:prstGeom prst="rect">
            <a:avLst/>
          </a:prstGeom>
        </p:spPr>
      </p:pic>
    </p:spTree>
    <p:extLst>
      <p:ext uri="{BB962C8B-B14F-4D97-AF65-F5344CB8AC3E}">
        <p14:creationId xmlns:p14="http://schemas.microsoft.com/office/powerpoint/2010/main" val="3438598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Resumé:</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Gezondheidsmakelaars werken aan veel verschillende leefstijlthema’s in hun gemeenten/wijk</a:t>
            </a:r>
          </a:p>
          <a:p>
            <a:r>
              <a:rPr lang="nl-NL" dirty="0" smtClean="0"/>
              <a:t>Altijd in samenwerking met anderen</a:t>
            </a:r>
          </a:p>
          <a:p>
            <a:r>
              <a:rPr lang="nl-NL" dirty="0" smtClean="0"/>
              <a:t>Met opbrengsten per project, activiteit, netwerk</a:t>
            </a:r>
          </a:p>
          <a:p>
            <a:r>
              <a:rPr lang="nl-NL" dirty="0" smtClean="0"/>
              <a:t>Focus op </a:t>
            </a:r>
            <a:r>
              <a:rPr lang="nl-NL" dirty="0" err="1" smtClean="0"/>
              <a:t>pleitbezorgen</a:t>
            </a:r>
            <a:r>
              <a:rPr lang="nl-NL" dirty="0" smtClean="0"/>
              <a:t>, (</a:t>
            </a:r>
            <a:r>
              <a:rPr lang="nl-NL" dirty="0" err="1" smtClean="0"/>
              <a:t>beleids</a:t>
            </a:r>
            <a:r>
              <a:rPr lang="nl-NL" dirty="0" smtClean="0"/>
              <a:t>)advies, organiseren en stimuleren/ondersteunen en collectieve preventie.</a:t>
            </a:r>
          </a:p>
          <a:p>
            <a:endParaRPr lang="nl-NL" dirty="0" smtClean="0"/>
          </a:p>
        </p:txBody>
      </p:sp>
      <p:sp>
        <p:nvSpPr>
          <p:cNvPr id="4" name="Tekstvak 3"/>
          <p:cNvSpPr txBox="1"/>
          <p:nvPr/>
        </p:nvSpPr>
        <p:spPr>
          <a:xfrm>
            <a:off x="2987824" y="764704"/>
            <a:ext cx="5256584" cy="923330"/>
          </a:xfrm>
          <a:prstGeom prst="rect">
            <a:avLst/>
          </a:prstGeom>
          <a:noFill/>
        </p:spPr>
        <p:txBody>
          <a:bodyPr wrap="square" rtlCol="0">
            <a:spAutoFit/>
          </a:bodyPr>
          <a:lstStyle/>
          <a:p>
            <a:r>
              <a:rPr lang="nl-NL" i="1" dirty="0">
                <a:hlinkClick r:id="rId2"/>
              </a:rPr>
              <a:t>https://</a:t>
            </a:r>
            <a:r>
              <a:rPr lang="nl-NL" i="1" dirty="0" smtClean="0">
                <a:hlinkClick r:id="rId2"/>
              </a:rPr>
              <a:t>youtu.be/0mtMhokecP8</a:t>
            </a:r>
            <a:endParaRPr lang="nl-NL" i="1" dirty="0" smtClean="0"/>
          </a:p>
          <a:p>
            <a:r>
              <a:rPr lang="nl-NL" i="1" dirty="0" smtClean="0"/>
              <a:t>korte </a:t>
            </a:r>
            <a:r>
              <a:rPr lang="nl-NL" i="1" dirty="0"/>
              <a:t>animatiefilm over onze Gezondheidsmakelaars en Adviseurs Gezonde School</a:t>
            </a:r>
            <a:endParaRPr lang="nl-NL" dirty="0"/>
          </a:p>
        </p:txBody>
      </p:sp>
    </p:spTree>
    <p:extLst>
      <p:ext uri="{BB962C8B-B14F-4D97-AF65-F5344CB8AC3E}">
        <p14:creationId xmlns:p14="http://schemas.microsoft.com/office/powerpoint/2010/main" val="1561509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3467573" y="548679"/>
            <a:ext cx="5460755" cy="6012000"/>
            <a:chOff x="3298611" y="477360"/>
            <a:chExt cx="5419951" cy="6012000"/>
          </a:xfrm>
        </p:grpSpPr>
        <p:sp>
          <p:nvSpPr>
            <p:cNvPr id="34" name="Vrije vorm 33"/>
            <p:cNvSpPr/>
            <p:nvPr/>
          </p:nvSpPr>
          <p:spPr>
            <a:xfrm>
              <a:off x="3298611" y="477360"/>
              <a:ext cx="2000936" cy="6012000"/>
            </a:xfrm>
            <a:custGeom>
              <a:avLst/>
              <a:gdLst>
                <a:gd name="connsiteX0" fmla="*/ 0 w 2065723"/>
                <a:gd name="connsiteY0" fmla="*/ 206572 h 6408738"/>
                <a:gd name="connsiteX1" fmla="*/ 206572 w 2065723"/>
                <a:gd name="connsiteY1" fmla="*/ 0 h 6408738"/>
                <a:gd name="connsiteX2" fmla="*/ 1859151 w 2065723"/>
                <a:gd name="connsiteY2" fmla="*/ 0 h 6408738"/>
                <a:gd name="connsiteX3" fmla="*/ 2065723 w 2065723"/>
                <a:gd name="connsiteY3" fmla="*/ 206572 h 6408738"/>
                <a:gd name="connsiteX4" fmla="*/ 2065723 w 2065723"/>
                <a:gd name="connsiteY4" fmla="*/ 6202166 h 6408738"/>
                <a:gd name="connsiteX5" fmla="*/ 1859151 w 2065723"/>
                <a:gd name="connsiteY5" fmla="*/ 6408738 h 6408738"/>
                <a:gd name="connsiteX6" fmla="*/ 206572 w 2065723"/>
                <a:gd name="connsiteY6" fmla="*/ 6408738 h 6408738"/>
                <a:gd name="connsiteX7" fmla="*/ 0 w 2065723"/>
                <a:gd name="connsiteY7" fmla="*/ 6202166 h 6408738"/>
                <a:gd name="connsiteX8" fmla="*/ 0 w 2065723"/>
                <a:gd name="connsiteY8" fmla="*/ 206572 h 640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723" h="6408738">
                  <a:moveTo>
                    <a:pt x="0" y="206572"/>
                  </a:moveTo>
                  <a:cubicBezTo>
                    <a:pt x="0" y="92485"/>
                    <a:pt x="92485" y="0"/>
                    <a:pt x="206572" y="0"/>
                  </a:cubicBezTo>
                  <a:lnTo>
                    <a:pt x="1859151" y="0"/>
                  </a:lnTo>
                  <a:cubicBezTo>
                    <a:pt x="1973238" y="0"/>
                    <a:pt x="2065723" y="92485"/>
                    <a:pt x="2065723" y="206572"/>
                  </a:cubicBezTo>
                  <a:lnTo>
                    <a:pt x="2065723" y="6202166"/>
                  </a:lnTo>
                  <a:cubicBezTo>
                    <a:pt x="2065723" y="6316253"/>
                    <a:pt x="1973238" y="6408738"/>
                    <a:pt x="1859151" y="6408738"/>
                  </a:cubicBezTo>
                  <a:lnTo>
                    <a:pt x="206572" y="6408738"/>
                  </a:lnTo>
                  <a:cubicBezTo>
                    <a:pt x="92485" y="6408738"/>
                    <a:pt x="0" y="6316253"/>
                    <a:pt x="0" y="6202166"/>
                  </a:cubicBezTo>
                  <a:lnTo>
                    <a:pt x="0" y="206572"/>
                  </a:lnTo>
                  <a:close/>
                </a:path>
              </a:pathLst>
            </a:custGeom>
            <a:solidFill>
              <a:srgbClr val="66C8F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216000" rIns="60960" bIns="4547077" numCol="1" spcCol="1270" anchor="t" anchorCtr="0">
              <a:noAutofit/>
            </a:bodyPr>
            <a:lstStyle/>
            <a:p>
              <a:pPr lvl="0" algn="ctr" defTabSz="711200">
                <a:lnSpc>
                  <a:spcPct val="85000"/>
                </a:lnSpc>
                <a:spcBef>
                  <a:spcPct val="0"/>
                </a:spcBef>
                <a:spcAft>
                  <a:spcPts val="200"/>
                </a:spcAft>
              </a:pPr>
              <a:r>
                <a:rPr lang="nl-NL" sz="1600" dirty="0" smtClean="0">
                  <a:solidFill>
                    <a:schemeClr val="tx1"/>
                  </a:solidFill>
                </a:rPr>
                <a:t>Proces  en  Actie</a:t>
              </a:r>
              <a:r>
                <a:rPr lang="nl-NL" sz="1600" kern="1200" spc="-20" dirty="0" smtClean="0">
                  <a:solidFill>
                    <a:schemeClr val="tx1"/>
                  </a:solidFill>
                </a:rPr>
                <a:t> gezondheidsmakelaar</a:t>
              </a:r>
              <a:endParaRPr lang="nl-NL" sz="1600" kern="1200" spc="-20" dirty="0">
                <a:solidFill>
                  <a:schemeClr val="tx1"/>
                </a:solidFill>
              </a:endParaRPr>
            </a:p>
          </p:txBody>
        </p:sp>
        <p:sp>
          <p:nvSpPr>
            <p:cNvPr id="35" name="Vrije vorm 34"/>
            <p:cNvSpPr/>
            <p:nvPr/>
          </p:nvSpPr>
          <p:spPr>
            <a:xfrm>
              <a:off x="3467678" y="1485632"/>
              <a:ext cx="1652578" cy="1440000"/>
            </a:xfrm>
            <a:custGeom>
              <a:avLst/>
              <a:gdLst>
                <a:gd name="connsiteX0" fmla="*/ 0 w 1652578"/>
                <a:gd name="connsiteY0" fmla="*/ 125906 h 1259060"/>
                <a:gd name="connsiteX1" fmla="*/ 125906 w 1652578"/>
                <a:gd name="connsiteY1" fmla="*/ 0 h 1259060"/>
                <a:gd name="connsiteX2" fmla="*/ 1526672 w 1652578"/>
                <a:gd name="connsiteY2" fmla="*/ 0 h 1259060"/>
                <a:gd name="connsiteX3" fmla="*/ 1652578 w 1652578"/>
                <a:gd name="connsiteY3" fmla="*/ 125906 h 1259060"/>
                <a:gd name="connsiteX4" fmla="*/ 1652578 w 1652578"/>
                <a:gd name="connsiteY4" fmla="*/ 1133154 h 1259060"/>
                <a:gd name="connsiteX5" fmla="*/ 1526672 w 1652578"/>
                <a:gd name="connsiteY5" fmla="*/ 1259060 h 1259060"/>
                <a:gd name="connsiteX6" fmla="*/ 125906 w 1652578"/>
                <a:gd name="connsiteY6" fmla="*/ 1259060 h 1259060"/>
                <a:gd name="connsiteX7" fmla="*/ 0 w 1652578"/>
                <a:gd name="connsiteY7" fmla="*/ 1133154 h 1259060"/>
                <a:gd name="connsiteX8" fmla="*/ 0 w 1652578"/>
                <a:gd name="connsiteY8" fmla="*/ 125906 h 125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578" h="1259060">
                  <a:moveTo>
                    <a:pt x="0" y="125906"/>
                  </a:moveTo>
                  <a:cubicBezTo>
                    <a:pt x="0" y="56370"/>
                    <a:pt x="56370" y="0"/>
                    <a:pt x="125906" y="0"/>
                  </a:cubicBezTo>
                  <a:lnTo>
                    <a:pt x="1526672" y="0"/>
                  </a:lnTo>
                  <a:cubicBezTo>
                    <a:pt x="1596208" y="0"/>
                    <a:pt x="1652578" y="56370"/>
                    <a:pt x="1652578" y="125906"/>
                  </a:cubicBezTo>
                  <a:lnTo>
                    <a:pt x="1652578" y="1133154"/>
                  </a:lnTo>
                  <a:cubicBezTo>
                    <a:pt x="1652578" y="1202690"/>
                    <a:pt x="1596208" y="1259060"/>
                    <a:pt x="1526672" y="1259060"/>
                  </a:cubicBezTo>
                  <a:lnTo>
                    <a:pt x="125906" y="1259060"/>
                  </a:lnTo>
                  <a:cubicBezTo>
                    <a:pt x="56370" y="1259060"/>
                    <a:pt x="0" y="1202690"/>
                    <a:pt x="0" y="1133154"/>
                  </a:cubicBezTo>
                  <a:lnTo>
                    <a:pt x="0" y="125906"/>
                  </a:lnTo>
                  <a:close/>
                </a:path>
              </a:pathLst>
            </a:cu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437" tIns="63547" rIns="72437" bIns="63547" numCol="1" spcCol="1270" anchor="ctr" anchorCtr="0">
              <a:noAutofit/>
            </a:bodyPr>
            <a:lstStyle/>
            <a:p>
              <a:pPr marL="0" marR="0" lvl="0" indent="0" algn="ctr" defTabSz="914400" eaLnBrk="1" fontAlgn="auto" latinLnBrk="0" hangingPunct="1">
                <a:lnSpc>
                  <a:spcPct val="100000"/>
                </a:lnSpc>
                <a:spcBef>
                  <a:spcPct val="0"/>
                </a:spcBef>
                <a:spcAft>
                  <a:spcPts val="400"/>
                </a:spcAft>
                <a:buClrTx/>
                <a:buSzTx/>
                <a:buFontTx/>
                <a:buNone/>
                <a:tabLst/>
                <a:defRPr/>
              </a:pPr>
              <a:r>
                <a:rPr lang="nl-NL" sz="1500" b="1" kern="1200" dirty="0" smtClean="0"/>
                <a:t>ANALYSE</a:t>
              </a:r>
            </a:p>
          </p:txBody>
        </p:sp>
        <p:sp>
          <p:nvSpPr>
            <p:cNvPr id="36" name="Vrije vorm 35"/>
            <p:cNvSpPr/>
            <p:nvPr/>
          </p:nvSpPr>
          <p:spPr>
            <a:xfrm>
              <a:off x="3433471" y="3204688"/>
              <a:ext cx="1652578" cy="1332000"/>
            </a:xfrm>
            <a:custGeom>
              <a:avLst/>
              <a:gdLst>
                <a:gd name="connsiteX0" fmla="*/ 0 w 1652578"/>
                <a:gd name="connsiteY0" fmla="*/ 125906 h 1259060"/>
                <a:gd name="connsiteX1" fmla="*/ 125906 w 1652578"/>
                <a:gd name="connsiteY1" fmla="*/ 0 h 1259060"/>
                <a:gd name="connsiteX2" fmla="*/ 1526672 w 1652578"/>
                <a:gd name="connsiteY2" fmla="*/ 0 h 1259060"/>
                <a:gd name="connsiteX3" fmla="*/ 1652578 w 1652578"/>
                <a:gd name="connsiteY3" fmla="*/ 125906 h 1259060"/>
                <a:gd name="connsiteX4" fmla="*/ 1652578 w 1652578"/>
                <a:gd name="connsiteY4" fmla="*/ 1133154 h 1259060"/>
                <a:gd name="connsiteX5" fmla="*/ 1526672 w 1652578"/>
                <a:gd name="connsiteY5" fmla="*/ 1259060 h 1259060"/>
                <a:gd name="connsiteX6" fmla="*/ 125906 w 1652578"/>
                <a:gd name="connsiteY6" fmla="*/ 1259060 h 1259060"/>
                <a:gd name="connsiteX7" fmla="*/ 0 w 1652578"/>
                <a:gd name="connsiteY7" fmla="*/ 1133154 h 1259060"/>
                <a:gd name="connsiteX8" fmla="*/ 0 w 1652578"/>
                <a:gd name="connsiteY8" fmla="*/ 125906 h 125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578" h="1259060">
                  <a:moveTo>
                    <a:pt x="0" y="125906"/>
                  </a:moveTo>
                  <a:cubicBezTo>
                    <a:pt x="0" y="56370"/>
                    <a:pt x="56370" y="0"/>
                    <a:pt x="125906" y="0"/>
                  </a:cubicBezTo>
                  <a:lnTo>
                    <a:pt x="1526672" y="0"/>
                  </a:lnTo>
                  <a:cubicBezTo>
                    <a:pt x="1596208" y="0"/>
                    <a:pt x="1652578" y="56370"/>
                    <a:pt x="1652578" y="125906"/>
                  </a:cubicBezTo>
                  <a:lnTo>
                    <a:pt x="1652578" y="1133154"/>
                  </a:lnTo>
                  <a:cubicBezTo>
                    <a:pt x="1652578" y="1202690"/>
                    <a:pt x="1596208" y="1259060"/>
                    <a:pt x="1526672" y="1259060"/>
                  </a:cubicBezTo>
                  <a:lnTo>
                    <a:pt x="125906" y="1259060"/>
                  </a:lnTo>
                  <a:cubicBezTo>
                    <a:pt x="56370" y="1259060"/>
                    <a:pt x="0" y="1202690"/>
                    <a:pt x="0" y="1133154"/>
                  </a:cubicBezTo>
                  <a:lnTo>
                    <a:pt x="0" y="1259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437" tIns="180000" rIns="72437" bIns="63547" numCol="1" spcCol="1270" anchor="ctr" anchorCtr="0">
              <a:noAutofit/>
            </a:bodyPr>
            <a:lstStyle/>
            <a:p>
              <a:pPr marL="0" marR="0" lvl="0" indent="0" algn="ctr" defTabSz="914400" eaLnBrk="1" fontAlgn="auto" latinLnBrk="0" hangingPunct="1">
                <a:lnSpc>
                  <a:spcPct val="100000"/>
                </a:lnSpc>
                <a:spcBef>
                  <a:spcPct val="0"/>
                </a:spcBef>
                <a:spcAft>
                  <a:spcPts val="400"/>
                </a:spcAft>
                <a:buClrTx/>
                <a:buSzTx/>
                <a:buFontTx/>
                <a:buNone/>
                <a:tabLst/>
                <a:defRPr/>
              </a:pPr>
              <a:r>
                <a:rPr lang="nl-NL" sz="1500" b="1" kern="1200" dirty="0" smtClean="0"/>
                <a:t>KEUZE</a:t>
              </a:r>
            </a:p>
            <a:p>
              <a:pPr lvl="0" algn="ctr" defTabSz="666750">
                <a:lnSpc>
                  <a:spcPct val="90000"/>
                </a:lnSpc>
                <a:spcBef>
                  <a:spcPct val="0"/>
                </a:spcBef>
                <a:spcAft>
                  <a:spcPct val="35000"/>
                </a:spcAft>
              </a:pPr>
              <a:endParaRPr lang="nl-NL" sz="1400" kern="1200" dirty="0"/>
            </a:p>
          </p:txBody>
        </p:sp>
        <p:sp>
          <p:nvSpPr>
            <p:cNvPr id="38" name="Vrije vorm 37"/>
            <p:cNvSpPr/>
            <p:nvPr/>
          </p:nvSpPr>
          <p:spPr>
            <a:xfrm>
              <a:off x="5538304" y="477360"/>
              <a:ext cx="1643626" cy="6012000"/>
            </a:xfrm>
            <a:custGeom>
              <a:avLst/>
              <a:gdLst>
                <a:gd name="connsiteX0" fmla="*/ 0 w 1613104"/>
                <a:gd name="connsiteY0" fmla="*/ 161310 h 6408738"/>
                <a:gd name="connsiteX1" fmla="*/ 161310 w 1613104"/>
                <a:gd name="connsiteY1" fmla="*/ 0 h 6408738"/>
                <a:gd name="connsiteX2" fmla="*/ 1451794 w 1613104"/>
                <a:gd name="connsiteY2" fmla="*/ 0 h 6408738"/>
                <a:gd name="connsiteX3" fmla="*/ 1613104 w 1613104"/>
                <a:gd name="connsiteY3" fmla="*/ 161310 h 6408738"/>
                <a:gd name="connsiteX4" fmla="*/ 1613104 w 1613104"/>
                <a:gd name="connsiteY4" fmla="*/ 6247428 h 6408738"/>
                <a:gd name="connsiteX5" fmla="*/ 1451794 w 1613104"/>
                <a:gd name="connsiteY5" fmla="*/ 6408738 h 6408738"/>
                <a:gd name="connsiteX6" fmla="*/ 161310 w 1613104"/>
                <a:gd name="connsiteY6" fmla="*/ 6408738 h 6408738"/>
                <a:gd name="connsiteX7" fmla="*/ 0 w 1613104"/>
                <a:gd name="connsiteY7" fmla="*/ 6247428 h 6408738"/>
                <a:gd name="connsiteX8" fmla="*/ 0 w 1613104"/>
                <a:gd name="connsiteY8" fmla="*/ 161310 h 640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104" h="6408738">
                  <a:moveTo>
                    <a:pt x="0" y="161310"/>
                  </a:moveTo>
                  <a:cubicBezTo>
                    <a:pt x="0" y="72221"/>
                    <a:pt x="72221" y="0"/>
                    <a:pt x="161310" y="0"/>
                  </a:cubicBezTo>
                  <a:lnTo>
                    <a:pt x="1451794" y="0"/>
                  </a:lnTo>
                  <a:cubicBezTo>
                    <a:pt x="1540883" y="0"/>
                    <a:pt x="1613104" y="72221"/>
                    <a:pt x="1613104" y="161310"/>
                  </a:cubicBezTo>
                  <a:lnTo>
                    <a:pt x="1613104" y="6247428"/>
                  </a:lnTo>
                  <a:cubicBezTo>
                    <a:pt x="1613104" y="6336517"/>
                    <a:pt x="1540883" y="6408738"/>
                    <a:pt x="1451794" y="6408738"/>
                  </a:cubicBezTo>
                  <a:lnTo>
                    <a:pt x="161310" y="6408738"/>
                  </a:lnTo>
                  <a:cubicBezTo>
                    <a:pt x="72221" y="6408738"/>
                    <a:pt x="0" y="6336517"/>
                    <a:pt x="0" y="6247428"/>
                  </a:cubicBezTo>
                  <a:lnTo>
                    <a:pt x="0" y="161310"/>
                  </a:lnTo>
                  <a:close/>
                </a:path>
              </a:pathLst>
            </a:custGeom>
            <a:solidFill>
              <a:srgbClr val="66C8F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0" rIns="60960" bIns="4547077" numCol="1" spcCol="1270" anchor="t" anchorCtr="0">
              <a:noAutofit/>
            </a:bodyPr>
            <a:lstStyle/>
            <a:p>
              <a:pPr lvl="0" algn="ctr" defTabSz="711200">
                <a:lnSpc>
                  <a:spcPct val="90000"/>
                </a:lnSpc>
                <a:spcBef>
                  <a:spcPts val="600"/>
                </a:spcBef>
              </a:pPr>
              <a:endParaRPr lang="nl-NL" sz="1600" dirty="0" smtClean="0"/>
            </a:p>
            <a:p>
              <a:pPr lvl="0" algn="ctr" defTabSz="711200">
                <a:lnSpc>
                  <a:spcPct val="85000"/>
                </a:lnSpc>
              </a:pPr>
              <a:r>
                <a:rPr lang="nl-NL" sz="1600" dirty="0" smtClean="0">
                  <a:cs typeface="Arial" panose="020B0604020202020204" pitchFamily="34" charset="0"/>
                </a:rPr>
                <a:t>Actie-</a:t>
              </a:r>
            </a:p>
            <a:p>
              <a:pPr lvl="0" algn="ctr" defTabSz="711200">
                <a:lnSpc>
                  <a:spcPct val="85000"/>
                </a:lnSpc>
              </a:pPr>
              <a:r>
                <a:rPr lang="nl-NL" sz="1600" kern="1200" dirty="0" smtClean="0">
                  <a:cs typeface="Arial" panose="020B0604020202020204" pitchFamily="34" charset="0"/>
                </a:rPr>
                <a:t>resultaat</a:t>
              </a:r>
              <a:endParaRPr lang="nl-NL" sz="1600" kern="1200" dirty="0">
                <a:cs typeface="Arial" panose="020B0604020202020204" pitchFamily="34" charset="0"/>
              </a:endParaRPr>
            </a:p>
          </p:txBody>
        </p:sp>
        <p:sp>
          <p:nvSpPr>
            <p:cNvPr id="42" name="Vrije vorm 41"/>
            <p:cNvSpPr/>
            <p:nvPr/>
          </p:nvSpPr>
          <p:spPr>
            <a:xfrm>
              <a:off x="7325053" y="477360"/>
              <a:ext cx="1393509" cy="6012000"/>
            </a:xfrm>
            <a:custGeom>
              <a:avLst/>
              <a:gdLst>
                <a:gd name="connsiteX0" fmla="*/ 0 w 1127857"/>
                <a:gd name="connsiteY0" fmla="*/ 112786 h 6408738"/>
                <a:gd name="connsiteX1" fmla="*/ 112786 w 1127857"/>
                <a:gd name="connsiteY1" fmla="*/ 0 h 6408738"/>
                <a:gd name="connsiteX2" fmla="*/ 1015071 w 1127857"/>
                <a:gd name="connsiteY2" fmla="*/ 0 h 6408738"/>
                <a:gd name="connsiteX3" fmla="*/ 1127857 w 1127857"/>
                <a:gd name="connsiteY3" fmla="*/ 112786 h 6408738"/>
                <a:gd name="connsiteX4" fmla="*/ 1127857 w 1127857"/>
                <a:gd name="connsiteY4" fmla="*/ 6295952 h 6408738"/>
                <a:gd name="connsiteX5" fmla="*/ 1015071 w 1127857"/>
                <a:gd name="connsiteY5" fmla="*/ 6408738 h 6408738"/>
                <a:gd name="connsiteX6" fmla="*/ 112786 w 1127857"/>
                <a:gd name="connsiteY6" fmla="*/ 6408738 h 6408738"/>
                <a:gd name="connsiteX7" fmla="*/ 0 w 1127857"/>
                <a:gd name="connsiteY7" fmla="*/ 6295952 h 6408738"/>
                <a:gd name="connsiteX8" fmla="*/ 0 w 1127857"/>
                <a:gd name="connsiteY8" fmla="*/ 112786 h 640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857" h="6408738">
                  <a:moveTo>
                    <a:pt x="0" y="112786"/>
                  </a:moveTo>
                  <a:cubicBezTo>
                    <a:pt x="0" y="50496"/>
                    <a:pt x="50496" y="0"/>
                    <a:pt x="112786" y="0"/>
                  </a:cubicBezTo>
                  <a:lnTo>
                    <a:pt x="1015071" y="0"/>
                  </a:lnTo>
                  <a:cubicBezTo>
                    <a:pt x="1077361" y="0"/>
                    <a:pt x="1127857" y="50496"/>
                    <a:pt x="1127857" y="112786"/>
                  </a:cubicBezTo>
                  <a:lnTo>
                    <a:pt x="1127857" y="6295952"/>
                  </a:lnTo>
                  <a:cubicBezTo>
                    <a:pt x="1127857" y="6358242"/>
                    <a:pt x="1077361" y="6408738"/>
                    <a:pt x="1015071" y="6408738"/>
                  </a:cubicBezTo>
                  <a:lnTo>
                    <a:pt x="112786" y="6408738"/>
                  </a:lnTo>
                  <a:cubicBezTo>
                    <a:pt x="50496" y="6408738"/>
                    <a:pt x="0" y="6358242"/>
                    <a:pt x="0" y="6295952"/>
                  </a:cubicBezTo>
                  <a:lnTo>
                    <a:pt x="0" y="112786"/>
                  </a:lnTo>
                  <a:close/>
                </a:path>
              </a:pathLst>
            </a:custGeom>
            <a:solidFill>
              <a:srgbClr val="BFCAD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none" lIns="60960" tIns="0" rIns="72000" bIns="4547077" numCol="1" spcCol="1270" anchor="t" anchorCtr="0">
              <a:noAutofit/>
            </a:bodyPr>
            <a:lstStyle/>
            <a:p>
              <a:pPr lvl="0" algn="ctr" defTabSz="711200">
                <a:lnSpc>
                  <a:spcPct val="90000"/>
                </a:lnSpc>
                <a:spcBef>
                  <a:spcPct val="0"/>
                </a:spcBef>
              </a:pPr>
              <a:endParaRPr lang="nl-NL" sz="1600" kern="1200" dirty="0" smtClean="0"/>
            </a:p>
            <a:p>
              <a:pPr lvl="0" algn="ctr" defTabSz="711200">
                <a:lnSpc>
                  <a:spcPct val="85000"/>
                </a:lnSpc>
                <a:spcBef>
                  <a:spcPct val="0"/>
                </a:spcBef>
              </a:pPr>
              <a:r>
                <a:rPr lang="nl-NL" sz="1600" kern="1200" dirty="0" smtClean="0"/>
                <a:t>Eind-</a:t>
              </a:r>
            </a:p>
            <a:p>
              <a:pPr lvl="0" algn="ctr" defTabSz="711200">
                <a:lnSpc>
                  <a:spcPct val="85000"/>
                </a:lnSpc>
                <a:spcBef>
                  <a:spcPct val="0"/>
                </a:spcBef>
              </a:pPr>
              <a:r>
                <a:rPr lang="nl-NL" sz="1600" dirty="0" smtClean="0"/>
                <a:t>r</a:t>
              </a:r>
              <a:r>
                <a:rPr lang="nl-NL" sz="1600" kern="1200" dirty="0" smtClean="0"/>
                <a:t>esultaat</a:t>
              </a:r>
              <a:endParaRPr lang="nl-NL" sz="1600" kern="1200" dirty="0"/>
            </a:p>
          </p:txBody>
        </p:sp>
        <p:sp>
          <p:nvSpPr>
            <p:cNvPr id="43" name="Vrije vorm 42"/>
            <p:cNvSpPr/>
            <p:nvPr/>
          </p:nvSpPr>
          <p:spPr>
            <a:xfrm>
              <a:off x="7503383" y="1485472"/>
              <a:ext cx="1071930" cy="4608000"/>
            </a:xfrm>
            <a:custGeom>
              <a:avLst/>
              <a:gdLst>
                <a:gd name="connsiteX0" fmla="*/ 0 w 902286"/>
                <a:gd name="connsiteY0" fmla="*/ 90229 h 4160896"/>
                <a:gd name="connsiteX1" fmla="*/ 90229 w 902286"/>
                <a:gd name="connsiteY1" fmla="*/ 0 h 4160896"/>
                <a:gd name="connsiteX2" fmla="*/ 812057 w 902286"/>
                <a:gd name="connsiteY2" fmla="*/ 0 h 4160896"/>
                <a:gd name="connsiteX3" fmla="*/ 902286 w 902286"/>
                <a:gd name="connsiteY3" fmla="*/ 90229 h 4160896"/>
                <a:gd name="connsiteX4" fmla="*/ 902286 w 902286"/>
                <a:gd name="connsiteY4" fmla="*/ 4070667 h 4160896"/>
                <a:gd name="connsiteX5" fmla="*/ 812057 w 902286"/>
                <a:gd name="connsiteY5" fmla="*/ 4160896 h 4160896"/>
                <a:gd name="connsiteX6" fmla="*/ 90229 w 902286"/>
                <a:gd name="connsiteY6" fmla="*/ 4160896 h 4160896"/>
                <a:gd name="connsiteX7" fmla="*/ 0 w 902286"/>
                <a:gd name="connsiteY7" fmla="*/ 4070667 h 4160896"/>
                <a:gd name="connsiteX8" fmla="*/ 0 w 902286"/>
                <a:gd name="connsiteY8" fmla="*/ 90229 h 416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286" h="4160896">
                  <a:moveTo>
                    <a:pt x="0" y="90229"/>
                  </a:moveTo>
                  <a:cubicBezTo>
                    <a:pt x="0" y="40397"/>
                    <a:pt x="40397" y="0"/>
                    <a:pt x="90229" y="0"/>
                  </a:cubicBezTo>
                  <a:lnTo>
                    <a:pt x="812057" y="0"/>
                  </a:lnTo>
                  <a:cubicBezTo>
                    <a:pt x="861889" y="0"/>
                    <a:pt x="902286" y="40397"/>
                    <a:pt x="902286" y="90229"/>
                  </a:cubicBezTo>
                  <a:lnTo>
                    <a:pt x="902286" y="4070667"/>
                  </a:lnTo>
                  <a:cubicBezTo>
                    <a:pt x="902286" y="4120499"/>
                    <a:pt x="861889" y="4160896"/>
                    <a:pt x="812057" y="4160896"/>
                  </a:cubicBezTo>
                  <a:lnTo>
                    <a:pt x="90229" y="4160896"/>
                  </a:lnTo>
                  <a:cubicBezTo>
                    <a:pt x="40397" y="4160896"/>
                    <a:pt x="0" y="4120499"/>
                    <a:pt x="0" y="4070667"/>
                  </a:cubicBezTo>
                  <a:lnTo>
                    <a:pt x="0" y="90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67" tIns="144000" rIns="67067" bIns="56907" numCol="1" spcCol="1270" anchor="t" anchorCtr="0">
              <a:noAutofit/>
            </a:bodyPr>
            <a:lstStyle/>
            <a:p>
              <a:pPr lvl="0" algn="ctr" defTabSz="711200">
                <a:lnSpc>
                  <a:spcPct val="90000"/>
                </a:lnSpc>
                <a:spcBef>
                  <a:spcPct val="0"/>
                </a:spcBef>
              </a:pPr>
              <a:endParaRPr lang="nl-NL" sz="1600" dirty="0"/>
            </a:p>
            <a:p>
              <a:pPr lvl="0" algn="ctr" defTabSz="711200">
                <a:lnSpc>
                  <a:spcPct val="90000"/>
                </a:lnSpc>
                <a:spcBef>
                  <a:spcPct val="0"/>
                </a:spcBef>
              </a:pPr>
              <a:endParaRPr lang="nl-NL" sz="1600" kern="1200" dirty="0" smtClean="0"/>
            </a:p>
            <a:p>
              <a:pPr lvl="0" algn="ctr" defTabSz="711200">
                <a:lnSpc>
                  <a:spcPct val="90000"/>
                </a:lnSpc>
                <a:spcBef>
                  <a:spcPts val="1200"/>
                </a:spcBef>
                <a:spcAft>
                  <a:spcPts val="1800"/>
                </a:spcAft>
              </a:pPr>
              <a:r>
                <a:rPr lang="nl-NL" sz="1400" dirty="0"/>
                <a:t>W</a:t>
              </a:r>
              <a:r>
                <a:rPr lang="nl-NL" sz="1400" dirty="0" smtClean="0"/>
                <a:t>elzijn</a:t>
              </a:r>
              <a:endParaRPr lang="nl-NL" sz="1400" dirty="0"/>
            </a:p>
            <a:p>
              <a:pPr lvl="0" algn="ctr" defTabSz="711200">
                <a:lnSpc>
                  <a:spcPct val="90000"/>
                </a:lnSpc>
                <a:spcBef>
                  <a:spcPct val="0"/>
                </a:spcBef>
                <a:spcAft>
                  <a:spcPct val="35000"/>
                </a:spcAft>
              </a:pPr>
              <a:endParaRPr lang="nl-NL" sz="1600" kern="1200" dirty="0" smtClean="0"/>
            </a:p>
            <a:p>
              <a:pPr lvl="0" algn="ctr" defTabSz="711200">
                <a:lnSpc>
                  <a:spcPct val="90000"/>
                </a:lnSpc>
                <a:spcBef>
                  <a:spcPts val="600"/>
                </a:spcBef>
                <a:spcAft>
                  <a:spcPts val="600"/>
                </a:spcAft>
              </a:pPr>
              <a:endParaRPr lang="nl-NL" sz="1600" b="1" kern="1200" dirty="0" smtClean="0"/>
            </a:p>
            <a:p>
              <a:pPr marL="177800" lvl="0" defTabSz="711200">
                <a:lnSpc>
                  <a:spcPct val="90000"/>
                </a:lnSpc>
                <a:spcBef>
                  <a:spcPts val="1200"/>
                </a:spcBef>
                <a:spcAft>
                  <a:spcPts val="1800"/>
                </a:spcAft>
              </a:pPr>
              <a:r>
                <a:rPr lang="nl-NL" sz="1600" b="1" kern="1200" dirty="0" smtClean="0"/>
                <a:t>Betere gezond heid</a:t>
              </a:r>
            </a:p>
            <a:p>
              <a:pPr lvl="0" algn="ctr" defTabSz="711200">
                <a:lnSpc>
                  <a:spcPct val="90000"/>
                </a:lnSpc>
                <a:spcBef>
                  <a:spcPct val="0"/>
                </a:spcBef>
                <a:spcAft>
                  <a:spcPct val="35000"/>
                </a:spcAft>
              </a:pPr>
              <a:endParaRPr lang="nl-NL" sz="1600" b="1" dirty="0"/>
            </a:p>
            <a:p>
              <a:pPr lvl="0" algn="ctr" defTabSz="711200">
                <a:lnSpc>
                  <a:spcPct val="90000"/>
                </a:lnSpc>
                <a:spcBef>
                  <a:spcPts val="2400"/>
                </a:spcBef>
                <a:spcAft>
                  <a:spcPct val="35000"/>
                </a:spcAft>
              </a:pPr>
              <a:r>
                <a:rPr lang="nl-NL" sz="1400" dirty="0"/>
                <a:t>M</a:t>
              </a:r>
              <a:r>
                <a:rPr lang="nl-NL" sz="1400" kern="1200" dirty="0" smtClean="0"/>
                <a:t>aatschap pelijke effecten</a:t>
              </a:r>
              <a:endParaRPr lang="nl-NL" sz="1400" kern="1200" dirty="0"/>
            </a:p>
          </p:txBody>
        </p:sp>
        <p:sp>
          <p:nvSpPr>
            <p:cNvPr id="37" name="Vrije vorm 36"/>
            <p:cNvSpPr/>
            <p:nvPr/>
          </p:nvSpPr>
          <p:spPr>
            <a:xfrm>
              <a:off x="3433471" y="4797840"/>
              <a:ext cx="1652578" cy="1296000"/>
            </a:xfrm>
            <a:custGeom>
              <a:avLst/>
              <a:gdLst>
                <a:gd name="connsiteX0" fmla="*/ 0 w 1652578"/>
                <a:gd name="connsiteY0" fmla="*/ 125906 h 1259060"/>
                <a:gd name="connsiteX1" fmla="*/ 125906 w 1652578"/>
                <a:gd name="connsiteY1" fmla="*/ 0 h 1259060"/>
                <a:gd name="connsiteX2" fmla="*/ 1526672 w 1652578"/>
                <a:gd name="connsiteY2" fmla="*/ 0 h 1259060"/>
                <a:gd name="connsiteX3" fmla="*/ 1652578 w 1652578"/>
                <a:gd name="connsiteY3" fmla="*/ 125906 h 1259060"/>
                <a:gd name="connsiteX4" fmla="*/ 1652578 w 1652578"/>
                <a:gd name="connsiteY4" fmla="*/ 1133154 h 1259060"/>
                <a:gd name="connsiteX5" fmla="*/ 1526672 w 1652578"/>
                <a:gd name="connsiteY5" fmla="*/ 1259060 h 1259060"/>
                <a:gd name="connsiteX6" fmla="*/ 125906 w 1652578"/>
                <a:gd name="connsiteY6" fmla="*/ 1259060 h 1259060"/>
                <a:gd name="connsiteX7" fmla="*/ 0 w 1652578"/>
                <a:gd name="connsiteY7" fmla="*/ 1133154 h 1259060"/>
                <a:gd name="connsiteX8" fmla="*/ 0 w 1652578"/>
                <a:gd name="connsiteY8" fmla="*/ 125906 h 125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578" h="1259060">
                  <a:moveTo>
                    <a:pt x="0" y="125906"/>
                  </a:moveTo>
                  <a:cubicBezTo>
                    <a:pt x="0" y="56370"/>
                    <a:pt x="56370" y="0"/>
                    <a:pt x="125906" y="0"/>
                  </a:cubicBezTo>
                  <a:lnTo>
                    <a:pt x="1526672" y="0"/>
                  </a:lnTo>
                  <a:cubicBezTo>
                    <a:pt x="1596208" y="0"/>
                    <a:pt x="1652578" y="56370"/>
                    <a:pt x="1652578" y="125906"/>
                  </a:cubicBezTo>
                  <a:lnTo>
                    <a:pt x="1652578" y="1133154"/>
                  </a:lnTo>
                  <a:cubicBezTo>
                    <a:pt x="1652578" y="1202690"/>
                    <a:pt x="1596208" y="1259060"/>
                    <a:pt x="1526672" y="1259060"/>
                  </a:cubicBezTo>
                  <a:lnTo>
                    <a:pt x="125906" y="1259060"/>
                  </a:lnTo>
                  <a:cubicBezTo>
                    <a:pt x="56370" y="1259060"/>
                    <a:pt x="0" y="1202690"/>
                    <a:pt x="0" y="1133154"/>
                  </a:cubicBezTo>
                  <a:lnTo>
                    <a:pt x="0" y="1259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437" tIns="144000" rIns="72437" bIns="63547" numCol="1" spcCol="1270" anchor="t" anchorCtr="0">
              <a:noAutofit/>
            </a:bodyPr>
            <a:lstStyle/>
            <a:p>
              <a:pPr lvl="0" algn="ctr" defTabSz="622300">
                <a:lnSpc>
                  <a:spcPct val="90000"/>
                </a:lnSpc>
                <a:spcBef>
                  <a:spcPct val="0"/>
                </a:spcBef>
                <a:spcAft>
                  <a:spcPct val="35000"/>
                </a:spcAft>
              </a:pPr>
              <a:r>
                <a:rPr lang="nl-NL" sz="1500" b="1" kern="1200" dirty="0" smtClean="0"/>
                <a:t>ACTIE</a:t>
              </a:r>
              <a:r>
                <a:rPr lang="nl-NL" sz="1400" kern="1200" dirty="0" smtClean="0"/>
                <a:t> </a:t>
              </a:r>
            </a:p>
          </p:txBody>
        </p:sp>
      </p:grpSp>
      <p:cxnSp>
        <p:nvCxnSpPr>
          <p:cNvPr id="29" name="Rechte verbindingslijn met pijl 28"/>
          <p:cNvCxnSpPr/>
          <p:nvPr/>
        </p:nvCxnSpPr>
        <p:spPr>
          <a:xfrm>
            <a:off x="4439453" y="3032975"/>
            <a:ext cx="0" cy="180000"/>
          </a:xfrm>
          <a:prstGeom prst="straightConnector1">
            <a:avLst/>
          </a:prstGeom>
          <a:ln w="57150">
            <a:tailEnd type="triangle" w="lg" len="sm"/>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p:nvPr/>
        </p:nvCxnSpPr>
        <p:spPr>
          <a:xfrm>
            <a:off x="8255877" y="2780927"/>
            <a:ext cx="0" cy="359758"/>
          </a:xfrm>
          <a:prstGeom prst="straightConnector1">
            <a:avLst/>
          </a:prstGeom>
          <a:ln w="28575">
            <a:solidFill>
              <a:schemeClr val="bg1"/>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p:nvPr/>
        </p:nvCxnSpPr>
        <p:spPr>
          <a:xfrm>
            <a:off x="4439453" y="4653135"/>
            <a:ext cx="0" cy="180000"/>
          </a:xfrm>
          <a:prstGeom prst="straightConnector1">
            <a:avLst/>
          </a:prstGeom>
          <a:ln w="57150">
            <a:tailEnd type="triangle" w="lg" len="sm"/>
          </a:ln>
        </p:spPr>
        <p:style>
          <a:lnRef idx="1">
            <a:schemeClr val="accent1"/>
          </a:lnRef>
          <a:fillRef idx="0">
            <a:schemeClr val="accent1"/>
          </a:fillRef>
          <a:effectRef idx="0">
            <a:schemeClr val="accent1"/>
          </a:effectRef>
          <a:fontRef idx="minor">
            <a:schemeClr val="tx1"/>
          </a:fontRef>
        </p:style>
      </p:cxnSp>
      <p:cxnSp>
        <p:nvCxnSpPr>
          <p:cNvPr id="59" name="Rechte verbindingslijn met pijl 58"/>
          <p:cNvCxnSpPr/>
          <p:nvPr/>
        </p:nvCxnSpPr>
        <p:spPr>
          <a:xfrm rot="16200000">
            <a:off x="5438573" y="5274207"/>
            <a:ext cx="0" cy="270000"/>
          </a:xfrm>
          <a:prstGeom prst="straightConnector1">
            <a:avLst/>
          </a:prstGeom>
          <a:ln w="28575" cap="rnd">
            <a:tailEnd type="none" w="lg" len="sm"/>
          </a:ln>
        </p:spPr>
        <p:style>
          <a:lnRef idx="1">
            <a:schemeClr val="accent1"/>
          </a:lnRef>
          <a:fillRef idx="0">
            <a:schemeClr val="accent1"/>
          </a:fillRef>
          <a:effectRef idx="0">
            <a:schemeClr val="accent1"/>
          </a:effectRef>
          <a:fontRef idx="minor">
            <a:schemeClr val="tx1"/>
          </a:fontRef>
        </p:style>
      </p:cxnSp>
      <p:cxnSp>
        <p:nvCxnSpPr>
          <p:cNvPr id="61" name="Rechte verbindingslijn met pijl 60"/>
          <p:cNvCxnSpPr/>
          <p:nvPr/>
        </p:nvCxnSpPr>
        <p:spPr>
          <a:xfrm rot="10800000">
            <a:off x="5591581" y="2421039"/>
            <a:ext cx="0" cy="2952000"/>
          </a:xfrm>
          <a:prstGeom prst="straightConnector1">
            <a:avLst/>
          </a:prstGeom>
          <a:ln w="28575" cap="rnd">
            <a:tailEnd type="none" w="lg" len="sm"/>
          </a:ln>
        </p:spPr>
        <p:style>
          <a:lnRef idx="1">
            <a:schemeClr val="accent1"/>
          </a:lnRef>
          <a:fillRef idx="0">
            <a:schemeClr val="accent1"/>
          </a:fillRef>
          <a:effectRef idx="0">
            <a:schemeClr val="accent1"/>
          </a:effectRef>
          <a:fontRef idx="minor">
            <a:schemeClr val="tx1"/>
          </a:fontRef>
        </p:style>
      </p:cxnSp>
      <p:cxnSp>
        <p:nvCxnSpPr>
          <p:cNvPr id="62" name="Rechte verbindingslijn met pijl 61"/>
          <p:cNvCxnSpPr/>
          <p:nvPr/>
        </p:nvCxnSpPr>
        <p:spPr>
          <a:xfrm rot="16200000">
            <a:off x="5699485" y="2312887"/>
            <a:ext cx="0" cy="216000"/>
          </a:xfrm>
          <a:prstGeom prst="straightConnector1">
            <a:avLst/>
          </a:prstGeom>
          <a:ln w="28575" cap="rnd">
            <a:tailEnd type="triangle" w="lg" len="sm"/>
          </a:ln>
        </p:spPr>
        <p:style>
          <a:lnRef idx="1">
            <a:schemeClr val="accent1"/>
          </a:lnRef>
          <a:fillRef idx="0">
            <a:schemeClr val="accent1"/>
          </a:fillRef>
          <a:effectRef idx="0">
            <a:schemeClr val="accent1"/>
          </a:effectRef>
          <a:fontRef idx="minor">
            <a:schemeClr val="tx1"/>
          </a:fontRef>
        </p:style>
      </p:cxnSp>
      <p:cxnSp>
        <p:nvCxnSpPr>
          <p:cNvPr id="70" name="Rechte verbindingslijn met pijl 69"/>
          <p:cNvCxnSpPr/>
          <p:nvPr/>
        </p:nvCxnSpPr>
        <p:spPr>
          <a:xfrm rot="16200000">
            <a:off x="5699581" y="5292007"/>
            <a:ext cx="0" cy="216000"/>
          </a:xfrm>
          <a:prstGeom prst="straightConnector1">
            <a:avLst/>
          </a:prstGeom>
          <a:ln w="28575" cap="rnd">
            <a:tailEnd type="triangle" w="lg" len="sm"/>
          </a:ln>
        </p:spPr>
        <p:style>
          <a:lnRef idx="1">
            <a:schemeClr val="accent1"/>
          </a:lnRef>
          <a:fillRef idx="0">
            <a:schemeClr val="accent1"/>
          </a:fillRef>
          <a:effectRef idx="0">
            <a:schemeClr val="accent1"/>
          </a:effectRef>
          <a:fontRef idx="minor">
            <a:schemeClr val="tx1"/>
          </a:fontRef>
        </p:style>
      </p:cxnSp>
      <p:cxnSp>
        <p:nvCxnSpPr>
          <p:cNvPr id="72" name="Rechte verbindingslijn met pijl 71"/>
          <p:cNvCxnSpPr/>
          <p:nvPr/>
        </p:nvCxnSpPr>
        <p:spPr>
          <a:xfrm rot="10800000">
            <a:off x="3359357" y="2421039"/>
            <a:ext cx="0" cy="2952000"/>
          </a:xfrm>
          <a:prstGeom prst="straightConnector1">
            <a:avLst/>
          </a:prstGeom>
          <a:ln w="28575" cap="rnd">
            <a:tailEnd type="none" w="lg" len="sm"/>
          </a:ln>
        </p:spPr>
        <p:style>
          <a:lnRef idx="1">
            <a:schemeClr val="accent1"/>
          </a:lnRef>
          <a:fillRef idx="0">
            <a:schemeClr val="accent1"/>
          </a:fillRef>
          <a:effectRef idx="0">
            <a:schemeClr val="accent1"/>
          </a:effectRef>
          <a:fontRef idx="minor">
            <a:schemeClr val="tx1"/>
          </a:fontRef>
        </p:style>
      </p:cxnSp>
      <p:cxnSp>
        <p:nvCxnSpPr>
          <p:cNvPr id="73" name="Rechte verbindingslijn met pijl 72"/>
          <p:cNvCxnSpPr/>
          <p:nvPr/>
        </p:nvCxnSpPr>
        <p:spPr>
          <a:xfrm rot="16200000">
            <a:off x="3467261" y="2312887"/>
            <a:ext cx="0" cy="216000"/>
          </a:xfrm>
          <a:prstGeom prst="straightConnector1">
            <a:avLst/>
          </a:prstGeom>
          <a:ln w="28575" cap="rnd">
            <a:tailEnd type="triangle" w="lg" len="sm"/>
          </a:ln>
        </p:spPr>
        <p:style>
          <a:lnRef idx="1">
            <a:schemeClr val="accent1"/>
          </a:lnRef>
          <a:fillRef idx="0">
            <a:schemeClr val="accent1"/>
          </a:fillRef>
          <a:effectRef idx="0">
            <a:schemeClr val="accent1"/>
          </a:effectRef>
          <a:fontRef idx="minor">
            <a:schemeClr val="tx1"/>
          </a:fontRef>
        </p:style>
      </p:cxnSp>
      <p:cxnSp>
        <p:nvCxnSpPr>
          <p:cNvPr id="74" name="Rechte verbindingslijn met pijl 73"/>
          <p:cNvCxnSpPr/>
          <p:nvPr/>
        </p:nvCxnSpPr>
        <p:spPr>
          <a:xfrm rot="16200000">
            <a:off x="3341309" y="3663047"/>
            <a:ext cx="0" cy="396000"/>
          </a:xfrm>
          <a:prstGeom prst="straightConnector1">
            <a:avLst/>
          </a:prstGeom>
          <a:ln w="28575" cap="rnd">
            <a:tailEnd type="triangle" w="lg" len="sm"/>
          </a:ln>
        </p:spPr>
        <p:style>
          <a:lnRef idx="1">
            <a:schemeClr val="accent1"/>
          </a:lnRef>
          <a:fillRef idx="0">
            <a:schemeClr val="accent1"/>
          </a:fillRef>
          <a:effectRef idx="0">
            <a:schemeClr val="accent1"/>
          </a:effectRef>
          <a:fontRef idx="minor">
            <a:schemeClr val="tx1"/>
          </a:fontRef>
        </p:style>
      </p:cxnSp>
      <p:cxnSp>
        <p:nvCxnSpPr>
          <p:cNvPr id="75" name="Rechte verbindingslijn met pijl 74"/>
          <p:cNvCxnSpPr/>
          <p:nvPr/>
        </p:nvCxnSpPr>
        <p:spPr>
          <a:xfrm rot="16200000">
            <a:off x="3467333" y="5265216"/>
            <a:ext cx="0" cy="216000"/>
          </a:xfrm>
          <a:prstGeom prst="straightConnector1">
            <a:avLst/>
          </a:prstGeom>
          <a:ln w="28575" cap="rnd">
            <a:tailEnd type="triangle" w="lg" len="sm"/>
          </a:ln>
        </p:spPr>
        <p:style>
          <a:lnRef idx="1">
            <a:schemeClr val="accent1"/>
          </a:lnRef>
          <a:fillRef idx="0">
            <a:schemeClr val="accent1"/>
          </a:fillRef>
          <a:effectRef idx="0">
            <a:schemeClr val="accent1"/>
          </a:effectRef>
          <a:fontRef idx="minor">
            <a:schemeClr val="tx1"/>
          </a:fontRef>
        </p:style>
      </p:cxnSp>
      <p:cxnSp>
        <p:nvCxnSpPr>
          <p:cNvPr id="82" name="Rechte verbindingslijn met pijl 81"/>
          <p:cNvCxnSpPr/>
          <p:nvPr/>
        </p:nvCxnSpPr>
        <p:spPr>
          <a:xfrm rot="10800000" flipV="1">
            <a:off x="6599693" y="6228000"/>
            <a:ext cx="0" cy="432000"/>
          </a:xfrm>
          <a:prstGeom prst="straightConnector1">
            <a:avLst/>
          </a:prstGeom>
          <a:ln w="28575" cap="rnd">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83" name="Rechte verbindingslijn met pijl 82"/>
          <p:cNvCxnSpPr/>
          <p:nvPr/>
        </p:nvCxnSpPr>
        <p:spPr>
          <a:xfrm rot="10800000" flipV="1">
            <a:off x="8255878" y="6228000"/>
            <a:ext cx="0" cy="432000"/>
          </a:xfrm>
          <a:prstGeom prst="straightConnector1">
            <a:avLst/>
          </a:prstGeom>
          <a:ln w="28575" cap="rnd">
            <a:prstDash val="sysDot"/>
            <a:tailEnd type="triangle" w="lg" len="sm"/>
          </a:ln>
        </p:spPr>
        <p:style>
          <a:lnRef idx="1">
            <a:schemeClr val="accent1"/>
          </a:lnRef>
          <a:fillRef idx="0">
            <a:schemeClr val="accent1"/>
          </a:fillRef>
          <a:effectRef idx="0">
            <a:schemeClr val="accent1"/>
          </a:effectRef>
          <a:fontRef idx="minor">
            <a:schemeClr val="tx1"/>
          </a:fontRef>
        </p:style>
      </p:cxnSp>
      <p:sp>
        <p:nvSpPr>
          <p:cNvPr id="86" name="Vrije vorm 85"/>
          <p:cNvSpPr/>
          <p:nvPr/>
        </p:nvSpPr>
        <p:spPr>
          <a:xfrm>
            <a:off x="5904296" y="1556790"/>
            <a:ext cx="1332000" cy="4608000"/>
          </a:xfrm>
          <a:custGeom>
            <a:avLst/>
            <a:gdLst>
              <a:gd name="connsiteX0" fmla="*/ 0 w 1418020"/>
              <a:gd name="connsiteY0" fmla="*/ 141802 h 4165047"/>
              <a:gd name="connsiteX1" fmla="*/ 141802 w 1418020"/>
              <a:gd name="connsiteY1" fmla="*/ 0 h 4165047"/>
              <a:gd name="connsiteX2" fmla="*/ 1276218 w 1418020"/>
              <a:gd name="connsiteY2" fmla="*/ 0 h 4165047"/>
              <a:gd name="connsiteX3" fmla="*/ 1418020 w 1418020"/>
              <a:gd name="connsiteY3" fmla="*/ 141802 h 4165047"/>
              <a:gd name="connsiteX4" fmla="*/ 1418020 w 1418020"/>
              <a:gd name="connsiteY4" fmla="*/ 4023245 h 4165047"/>
              <a:gd name="connsiteX5" fmla="*/ 1276218 w 1418020"/>
              <a:gd name="connsiteY5" fmla="*/ 4165047 h 4165047"/>
              <a:gd name="connsiteX6" fmla="*/ 141802 w 1418020"/>
              <a:gd name="connsiteY6" fmla="*/ 4165047 h 4165047"/>
              <a:gd name="connsiteX7" fmla="*/ 0 w 1418020"/>
              <a:gd name="connsiteY7" fmla="*/ 4023245 h 4165047"/>
              <a:gd name="connsiteX8" fmla="*/ 0 w 1418020"/>
              <a:gd name="connsiteY8" fmla="*/ 141802 h 41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020" h="4165047">
                <a:moveTo>
                  <a:pt x="0" y="141802"/>
                </a:moveTo>
                <a:cubicBezTo>
                  <a:pt x="0" y="63487"/>
                  <a:pt x="63487" y="0"/>
                  <a:pt x="141802" y="0"/>
                </a:cubicBezTo>
                <a:lnTo>
                  <a:pt x="1276218" y="0"/>
                </a:lnTo>
                <a:cubicBezTo>
                  <a:pt x="1354533" y="0"/>
                  <a:pt x="1418020" y="63487"/>
                  <a:pt x="1418020" y="141802"/>
                </a:cubicBezTo>
                <a:lnTo>
                  <a:pt x="1418020" y="4023245"/>
                </a:lnTo>
                <a:cubicBezTo>
                  <a:pt x="1418020" y="4101560"/>
                  <a:pt x="1354533" y="4165047"/>
                  <a:pt x="1276218" y="4165047"/>
                </a:cubicBezTo>
                <a:lnTo>
                  <a:pt x="141802" y="4165047"/>
                </a:lnTo>
                <a:cubicBezTo>
                  <a:pt x="63487" y="4165047"/>
                  <a:pt x="0" y="4101560"/>
                  <a:pt x="0" y="4023245"/>
                </a:cubicBezTo>
                <a:lnTo>
                  <a:pt x="0" y="141802"/>
                </a:lnTo>
                <a:close/>
              </a:path>
            </a:pathLst>
          </a:cu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172" tIns="252000" rIns="82172" bIns="72012" numCol="1" spcCol="1270" anchor="t" anchorCtr="0">
            <a:noAutofit/>
          </a:bodyPr>
          <a:lstStyle/>
          <a:p>
            <a:pPr lvl="0" algn="ctr" defTabSz="711200">
              <a:lnSpc>
                <a:spcPct val="90000"/>
              </a:lnSpc>
              <a:spcBef>
                <a:spcPct val="0"/>
              </a:spcBef>
              <a:spcAft>
                <a:spcPct val="35000"/>
              </a:spcAft>
            </a:pPr>
            <a:r>
              <a:rPr lang="nl-NL" sz="1600" b="1" kern="1200" dirty="0" smtClean="0"/>
              <a:t>Burgers</a:t>
            </a:r>
          </a:p>
          <a:p>
            <a:pPr lvl="0" algn="ctr" defTabSz="711200">
              <a:lnSpc>
                <a:spcPct val="90000"/>
              </a:lnSpc>
              <a:spcBef>
                <a:spcPct val="0"/>
              </a:spcBef>
            </a:pPr>
            <a:r>
              <a:rPr lang="nl-NL" sz="1400" dirty="0" smtClean="0"/>
              <a:t>Meer </a:t>
            </a:r>
          </a:p>
          <a:p>
            <a:pPr lvl="0" algn="ctr" defTabSz="711200">
              <a:lnSpc>
                <a:spcPct val="90000"/>
              </a:lnSpc>
              <a:spcBef>
                <a:spcPct val="0"/>
              </a:spcBef>
            </a:pPr>
            <a:r>
              <a:rPr lang="nl-NL" sz="1400" dirty="0"/>
              <a:t>v</a:t>
            </a:r>
            <a:r>
              <a:rPr lang="nl-NL" sz="1400" dirty="0" smtClean="0"/>
              <a:t>eerkracht </a:t>
            </a:r>
            <a:r>
              <a:rPr lang="nl-NL" sz="1400" dirty="0"/>
              <a:t>g</a:t>
            </a:r>
            <a:r>
              <a:rPr lang="nl-NL" sz="1400" dirty="0" smtClean="0"/>
              <a:t>ezond gedrag zelf actief </a:t>
            </a:r>
          </a:p>
          <a:p>
            <a:pPr lvl="0" algn="ctr" defTabSz="711200">
              <a:lnSpc>
                <a:spcPct val="90000"/>
              </a:lnSpc>
              <a:spcBef>
                <a:spcPct val="0"/>
              </a:spcBef>
              <a:spcAft>
                <a:spcPct val="35000"/>
              </a:spcAft>
            </a:pPr>
            <a:endParaRPr lang="nl-NL" sz="1600" kern="1200" dirty="0" smtClean="0"/>
          </a:p>
          <a:p>
            <a:pPr lvl="0" algn="ctr" defTabSz="711200">
              <a:lnSpc>
                <a:spcPct val="90000"/>
              </a:lnSpc>
              <a:spcBef>
                <a:spcPts val="2400"/>
              </a:spcBef>
              <a:spcAft>
                <a:spcPct val="35000"/>
              </a:spcAft>
            </a:pPr>
            <a:r>
              <a:rPr lang="nl-NL" sz="1600" b="1" i="1" kern="1200" dirty="0" smtClean="0"/>
              <a:t>Effectiever gezondheid bevorderend systeem</a:t>
            </a:r>
          </a:p>
          <a:p>
            <a:pPr lvl="0" algn="ctr" defTabSz="711200">
              <a:lnSpc>
                <a:spcPct val="90000"/>
              </a:lnSpc>
              <a:spcBef>
                <a:spcPct val="0"/>
              </a:spcBef>
              <a:spcAft>
                <a:spcPct val="35000"/>
              </a:spcAft>
            </a:pPr>
            <a:endParaRPr lang="nl-NL" sz="1600" dirty="0"/>
          </a:p>
          <a:p>
            <a:pPr lvl="0" algn="ctr" defTabSz="711200">
              <a:lnSpc>
                <a:spcPct val="85000"/>
              </a:lnSpc>
              <a:spcBef>
                <a:spcPts val="1800"/>
              </a:spcBef>
              <a:spcAft>
                <a:spcPct val="35000"/>
              </a:spcAft>
            </a:pPr>
            <a:r>
              <a:rPr lang="nl-NL" sz="1400" kern="1200" dirty="0" smtClean="0"/>
              <a:t>Gezondheid bevorderende wijk  dorp </a:t>
            </a:r>
            <a:r>
              <a:rPr lang="nl-NL" sz="1400" dirty="0" smtClean="0"/>
              <a:t>g</a:t>
            </a:r>
            <a:r>
              <a:rPr lang="nl-NL" sz="1400" kern="1200" dirty="0" smtClean="0"/>
              <a:t>emeente</a:t>
            </a:r>
          </a:p>
          <a:p>
            <a:pPr lvl="0" algn="ctr" defTabSz="711200">
              <a:lnSpc>
                <a:spcPct val="90000"/>
              </a:lnSpc>
              <a:spcBef>
                <a:spcPts val="300"/>
              </a:spcBef>
              <a:spcAft>
                <a:spcPct val="35000"/>
              </a:spcAft>
            </a:pPr>
            <a:r>
              <a:rPr lang="nl-NL" sz="1600" b="1" dirty="0" smtClean="0"/>
              <a:t>Omgeving</a:t>
            </a:r>
            <a:endParaRPr lang="nl-NL" sz="1600" b="1" kern="1200" dirty="0" smtClean="0"/>
          </a:p>
        </p:txBody>
      </p:sp>
      <p:cxnSp>
        <p:nvCxnSpPr>
          <p:cNvPr id="52" name="Rechte verbindingslijn met pijl 51"/>
          <p:cNvCxnSpPr/>
          <p:nvPr/>
        </p:nvCxnSpPr>
        <p:spPr>
          <a:xfrm>
            <a:off x="8255877" y="4509401"/>
            <a:ext cx="0" cy="359758"/>
          </a:xfrm>
          <a:prstGeom prst="straightConnector1">
            <a:avLst/>
          </a:prstGeom>
          <a:ln w="28575">
            <a:solidFill>
              <a:schemeClr val="bg1"/>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6455677" y="4563135"/>
            <a:ext cx="0" cy="360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p:nvCxnSpPr>
        <p:spPr>
          <a:xfrm>
            <a:off x="6743709" y="3024007"/>
            <a:ext cx="0" cy="360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a:off x="6455677" y="3032991"/>
            <a:ext cx="0" cy="360000"/>
          </a:xfrm>
          <a:prstGeom prst="line">
            <a:avLst/>
          </a:prstGeom>
          <a:ln w="381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p:nvCxnSpPr>
        <p:spPr>
          <a:xfrm flipV="1">
            <a:off x="6743709" y="4563135"/>
            <a:ext cx="0" cy="360000"/>
          </a:xfrm>
          <a:prstGeom prst="line">
            <a:avLst/>
          </a:prstGeom>
          <a:ln w="381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met pijl 86"/>
          <p:cNvCxnSpPr/>
          <p:nvPr/>
        </p:nvCxnSpPr>
        <p:spPr>
          <a:xfrm rot="10800000">
            <a:off x="4427984" y="6237312"/>
            <a:ext cx="0" cy="432000"/>
          </a:xfrm>
          <a:prstGeom prst="straightConnector1">
            <a:avLst/>
          </a:prstGeom>
          <a:ln w="28575" cap="rnd">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p:nvPr/>
        </p:nvCxnSpPr>
        <p:spPr>
          <a:xfrm rot="16200000">
            <a:off x="7470000" y="3663048"/>
            <a:ext cx="0" cy="396000"/>
          </a:xfrm>
          <a:prstGeom prst="straightConnector1">
            <a:avLst/>
          </a:prstGeom>
          <a:ln w="50800">
            <a:tailEnd type="triangle" w="lg" len="sm"/>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467544" y="1700808"/>
            <a:ext cx="2448272" cy="4739759"/>
          </a:xfrm>
          <a:prstGeom prst="rect">
            <a:avLst/>
          </a:prstGeom>
          <a:noFill/>
        </p:spPr>
        <p:txBody>
          <a:bodyPr wrap="square" rtlCol="0">
            <a:spAutoFit/>
          </a:bodyPr>
          <a:lstStyle/>
          <a:p>
            <a:r>
              <a:rPr lang="nl-NL" sz="3600" dirty="0" smtClean="0"/>
              <a:t>Waarom?</a:t>
            </a:r>
          </a:p>
          <a:p>
            <a:endParaRPr lang="nl-NL" sz="2000" dirty="0"/>
          </a:p>
          <a:p>
            <a:pPr marL="285750" indent="-285750">
              <a:buFontTx/>
              <a:buChar char="-"/>
            </a:pPr>
            <a:r>
              <a:rPr lang="nl-NL" sz="2000" dirty="0" smtClean="0"/>
              <a:t>Betere (positieve) gezondheid van inwoners</a:t>
            </a:r>
          </a:p>
          <a:p>
            <a:endParaRPr lang="nl-NL" sz="2000" dirty="0" smtClean="0"/>
          </a:p>
          <a:p>
            <a:endParaRPr lang="nl-NL" sz="2000" dirty="0"/>
          </a:p>
          <a:p>
            <a:pPr marL="285750" indent="-285750">
              <a:buFontTx/>
              <a:buChar char="-"/>
            </a:pPr>
            <a:r>
              <a:rPr lang="nl-NL" sz="2000" dirty="0" smtClean="0"/>
              <a:t>Verbeteren van GBS draagt bij aan betere gezondheid</a:t>
            </a:r>
          </a:p>
          <a:p>
            <a:pPr marL="285750" indent="-285750">
              <a:buFontTx/>
              <a:buChar char="-"/>
            </a:pPr>
            <a:endParaRPr lang="nl-NL" sz="2000" dirty="0"/>
          </a:p>
          <a:p>
            <a:r>
              <a:rPr lang="nl-NL" sz="1200" dirty="0" smtClean="0"/>
              <a:t>GBS = preventieve infrastructuur</a:t>
            </a:r>
          </a:p>
          <a:p>
            <a:pPr marL="285750" indent="-285750">
              <a:buFontTx/>
              <a:buChar char="-"/>
            </a:pPr>
            <a:endParaRPr lang="nl-NL" dirty="0"/>
          </a:p>
          <a:p>
            <a:pPr marL="285750" indent="-285750">
              <a:buFontTx/>
              <a:buChar char="-"/>
            </a:pPr>
            <a:endParaRPr lang="nl-NL" dirty="0" smtClean="0"/>
          </a:p>
          <a:p>
            <a:pPr marL="285750" indent="-285750">
              <a:buFontTx/>
              <a:buChar char="-"/>
            </a:pPr>
            <a:endParaRPr lang="nl-NL" dirty="0"/>
          </a:p>
        </p:txBody>
      </p:sp>
      <p:sp>
        <p:nvSpPr>
          <p:cNvPr id="32" name="Ovaal 31"/>
          <p:cNvSpPr/>
          <p:nvPr/>
        </p:nvSpPr>
        <p:spPr>
          <a:xfrm>
            <a:off x="7601412" y="3314727"/>
            <a:ext cx="1516921" cy="12962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mtClean="0">
              <a:solidFill>
                <a:prstClr val="white"/>
              </a:solidFill>
            </a:endParaRPr>
          </a:p>
        </p:txBody>
      </p:sp>
      <p:sp>
        <p:nvSpPr>
          <p:cNvPr id="33" name="Ovaal 32"/>
          <p:cNvSpPr/>
          <p:nvPr/>
        </p:nvSpPr>
        <p:spPr>
          <a:xfrm>
            <a:off x="5811835" y="3293862"/>
            <a:ext cx="1516921" cy="12962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mtClean="0">
              <a:solidFill>
                <a:prstClr val="white"/>
              </a:solidFill>
            </a:endParaRPr>
          </a:p>
        </p:txBody>
      </p:sp>
    </p:spTree>
    <p:extLst>
      <p:ext uri="{BB962C8B-B14F-4D97-AF65-F5344CB8AC3E}">
        <p14:creationId xmlns:p14="http://schemas.microsoft.com/office/powerpoint/2010/main" val="1103749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Gezondheidsbevorderend</a:t>
            </a:r>
            <a:r>
              <a:rPr lang="nl-NL" dirty="0" smtClean="0"/>
              <a:t> systeem (GBS)</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Definitie:</a:t>
            </a:r>
          </a:p>
          <a:p>
            <a:pPr marL="0" indent="0">
              <a:buNone/>
            </a:pPr>
            <a:r>
              <a:rPr lang="nl-NL" dirty="0" smtClean="0"/>
              <a:t>Het (maatschappelijke) samenspel van</a:t>
            </a:r>
          </a:p>
          <a:p>
            <a:pPr marL="0" indent="0">
              <a:buNone/>
            </a:pPr>
            <a:r>
              <a:rPr lang="nl-NL" dirty="0" smtClean="0"/>
              <a:t>mensen, middelen en manieren </a:t>
            </a:r>
          </a:p>
          <a:p>
            <a:pPr marL="0" indent="0">
              <a:buNone/>
            </a:pPr>
            <a:r>
              <a:rPr lang="nl-NL" dirty="0" smtClean="0"/>
              <a:t>met als doel gezondere inwoners.</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324684"/>
            <a:ext cx="3107060" cy="2330295"/>
          </a:xfrm>
          <a:prstGeom prst="rect">
            <a:avLst/>
          </a:prstGeom>
        </p:spPr>
      </p:pic>
    </p:spTree>
    <p:extLst>
      <p:ext uri="{BB962C8B-B14F-4D97-AF65-F5344CB8AC3E}">
        <p14:creationId xmlns:p14="http://schemas.microsoft.com/office/powerpoint/2010/main" val="3551399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404664"/>
            <a:ext cx="6768752" cy="792088"/>
          </a:xfrm>
        </p:spPr>
        <p:txBody>
          <a:bodyPr>
            <a:normAutofit/>
          </a:bodyPr>
          <a:lstStyle/>
          <a:p>
            <a:r>
              <a:rPr lang="nl-NL" dirty="0" smtClean="0"/>
              <a:t>Wat maakt het GBS sterk? </a:t>
            </a:r>
            <a:endParaRPr lang="nl-NL" dirty="0"/>
          </a:p>
        </p:txBody>
      </p:sp>
      <p:sp>
        <p:nvSpPr>
          <p:cNvPr id="3" name="Tijdelijke aanduiding voor inhoud 2"/>
          <p:cNvSpPr>
            <a:spLocks noGrp="1"/>
          </p:cNvSpPr>
          <p:nvPr>
            <p:ph idx="1"/>
          </p:nvPr>
        </p:nvSpPr>
        <p:spPr>
          <a:xfrm>
            <a:off x="457200" y="1268760"/>
            <a:ext cx="8229600" cy="4857403"/>
          </a:xfrm>
        </p:spPr>
        <p:txBody>
          <a:bodyPr>
            <a:normAutofit lnSpcReduction="10000"/>
          </a:bodyPr>
          <a:lstStyle/>
          <a:p>
            <a:pPr marL="0" indent="0">
              <a:buNone/>
            </a:pPr>
            <a:r>
              <a:rPr lang="nl-NL" dirty="0" smtClean="0"/>
              <a:t>8 vragen: Hoe goed is:</a:t>
            </a:r>
          </a:p>
          <a:p>
            <a:r>
              <a:rPr lang="nl-NL" dirty="0" smtClean="0"/>
              <a:t>De samenhang tussen activiteiten?</a:t>
            </a:r>
          </a:p>
          <a:p>
            <a:r>
              <a:rPr lang="nl-NL" dirty="0" smtClean="0"/>
              <a:t>De </a:t>
            </a:r>
            <a:r>
              <a:rPr lang="nl-NL" dirty="0"/>
              <a:t>s</a:t>
            </a:r>
            <a:r>
              <a:rPr lang="nl-NL" dirty="0" smtClean="0"/>
              <a:t>amenwerkingsstructuur?</a:t>
            </a:r>
          </a:p>
          <a:p>
            <a:r>
              <a:rPr lang="nl-NL" dirty="0" smtClean="0"/>
              <a:t>Het draagvlak voor GB?</a:t>
            </a:r>
          </a:p>
          <a:p>
            <a:r>
              <a:rPr lang="nl-NL" dirty="0" smtClean="0"/>
              <a:t>Duurzaamheid aanpak/resultaten?</a:t>
            </a:r>
          </a:p>
          <a:p>
            <a:r>
              <a:rPr lang="nl-NL" dirty="0" smtClean="0"/>
              <a:t>De integrale mix van interventies? </a:t>
            </a:r>
          </a:p>
          <a:p>
            <a:r>
              <a:rPr lang="nl-NL" dirty="0" smtClean="0"/>
              <a:t>Het bereik van de einddoelgroep?</a:t>
            </a:r>
            <a:endParaRPr lang="nl-NL" dirty="0"/>
          </a:p>
          <a:p>
            <a:r>
              <a:rPr lang="nl-NL" dirty="0" smtClean="0"/>
              <a:t>het </a:t>
            </a:r>
            <a:r>
              <a:rPr lang="nl-NL" dirty="0"/>
              <a:t>gezondheidsprofiel </a:t>
            </a:r>
            <a:r>
              <a:rPr lang="nl-NL" dirty="0" smtClean="0"/>
              <a:t>geïmplementeerd?</a:t>
            </a:r>
            <a:endParaRPr lang="nl-NL" dirty="0"/>
          </a:p>
          <a:p>
            <a:r>
              <a:rPr lang="nl-NL" dirty="0" smtClean="0"/>
              <a:t>de </a:t>
            </a:r>
            <a:r>
              <a:rPr lang="nl-NL" dirty="0"/>
              <a:t>lerende aanpak </a:t>
            </a:r>
            <a:r>
              <a:rPr lang="nl-NL" dirty="0" smtClean="0"/>
              <a:t>en het delen van succesjes?</a:t>
            </a:r>
          </a:p>
          <a:p>
            <a:endParaRPr lang="nl-NL" dirty="0"/>
          </a:p>
        </p:txBody>
      </p:sp>
    </p:spTree>
    <p:extLst>
      <p:ext uri="{BB962C8B-B14F-4D97-AF65-F5344CB8AC3E}">
        <p14:creationId xmlns:p14="http://schemas.microsoft.com/office/powerpoint/2010/main" val="799131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Onderzoeksvragen</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0272" y="908720"/>
            <a:ext cx="1648197" cy="1648197"/>
          </a:xfrm>
        </p:spPr>
      </p:pic>
      <p:sp>
        <p:nvSpPr>
          <p:cNvPr id="3" name="Tekstvak 2"/>
          <p:cNvSpPr txBox="1"/>
          <p:nvPr/>
        </p:nvSpPr>
        <p:spPr>
          <a:xfrm>
            <a:off x="467544" y="2794905"/>
            <a:ext cx="8208912" cy="3785652"/>
          </a:xfrm>
          <a:prstGeom prst="rect">
            <a:avLst/>
          </a:prstGeom>
          <a:noFill/>
        </p:spPr>
        <p:txBody>
          <a:bodyPr wrap="square" rtlCol="0">
            <a:spAutoFit/>
          </a:bodyPr>
          <a:lstStyle/>
          <a:p>
            <a:pPr algn="ctr"/>
            <a:r>
              <a:rPr lang="nl-NL" sz="2000" i="1" u="sng" dirty="0" smtClean="0">
                <a:solidFill>
                  <a:srgbClr val="1A2C54"/>
                </a:solidFill>
                <a:latin typeface="Verdana" charset="0"/>
                <a:ea typeface="Verdana" charset="0"/>
                <a:cs typeface="Verdana" charset="0"/>
              </a:rPr>
              <a:t>Op </a:t>
            </a:r>
            <a:r>
              <a:rPr lang="nl-NL" sz="2000" i="1" u="sng" dirty="0">
                <a:solidFill>
                  <a:srgbClr val="1A2C54"/>
                </a:solidFill>
                <a:latin typeface="Verdana" charset="0"/>
                <a:ea typeface="Verdana" charset="0"/>
                <a:cs typeface="Verdana" charset="0"/>
              </a:rPr>
              <a:t>welke wijze kan het gezondheidsbevorderend systeem in gemeenten en wijken in regio GGD Gelderland-Zuid inzichtelijk worden gemaakt? </a:t>
            </a:r>
            <a:endParaRPr lang="nl-NL" sz="2000" i="1" u="sng" dirty="0" smtClean="0">
              <a:solidFill>
                <a:srgbClr val="1A2C54"/>
              </a:solidFill>
              <a:latin typeface="Verdana" charset="0"/>
              <a:ea typeface="Verdana" charset="0"/>
              <a:cs typeface="Verdana" charset="0"/>
            </a:endParaRPr>
          </a:p>
          <a:p>
            <a:endParaRPr lang="nl-NL" sz="2000" dirty="0" smtClean="0">
              <a:solidFill>
                <a:srgbClr val="1A2C54"/>
              </a:solidFill>
              <a:latin typeface="Verdana" charset="0"/>
              <a:ea typeface="Verdana" charset="0"/>
              <a:cs typeface="Verdana" charset="0"/>
            </a:endParaRPr>
          </a:p>
          <a:p>
            <a:pPr marL="457200" indent="-457200">
              <a:buFont typeface="+mj-lt"/>
              <a:buAutoNum type="arabicPeriod"/>
            </a:pPr>
            <a:r>
              <a:rPr lang="nl-NL" sz="2000" dirty="0" smtClean="0">
                <a:solidFill>
                  <a:srgbClr val="1A2C54"/>
                </a:solidFill>
                <a:latin typeface="Verdana" charset="0"/>
                <a:ea typeface="Verdana" charset="0"/>
                <a:cs typeface="Verdana" charset="0"/>
              </a:rPr>
              <a:t>Hoe </a:t>
            </a:r>
            <a:r>
              <a:rPr lang="nl-NL" sz="2000" dirty="0">
                <a:solidFill>
                  <a:srgbClr val="1A2C54"/>
                </a:solidFill>
                <a:latin typeface="Verdana" charset="0"/>
                <a:ea typeface="Verdana" charset="0"/>
                <a:cs typeface="Verdana" charset="0"/>
              </a:rPr>
              <a:t>ziet het GBS eruit en wat zijn kenmerken van het GBS? </a:t>
            </a:r>
            <a:endParaRPr lang="nl-NL" sz="2000" dirty="0" smtClean="0">
              <a:solidFill>
                <a:srgbClr val="1A2C54"/>
              </a:solidFill>
              <a:latin typeface="Verdana" charset="0"/>
              <a:ea typeface="Verdana" charset="0"/>
              <a:cs typeface="Verdana" charset="0"/>
            </a:endParaRPr>
          </a:p>
          <a:p>
            <a:pPr marL="457200" indent="-457200">
              <a:buFont typeface="+mj-lt"/>
              <a:buAutoNum type="arabicPeriod"/>
            </a:pPr>
            <a:r>
              <a:rPr lang="nl-NL" sz="2000" dirty="0" smtClean="0">
                <a:solidFill>
                  <a:srgbClr val="1A2C54"/>
                </a:solidFill>
                <a:latin typeface="Verdana" charset="0"/>
                <a:ea typeface="Verdana" charset="0"/>
                <a:cs typeface="Verdana" charset="0"/>
              </a:rPr>
              <a:t>Met </a:t>
            </a:r>
            <a:r>
              <a:rPr lang="nl-NL" sz="2000" dirty="0">
                <a:solidFill>
                  <a:srgbClr val="1A2C54"/>
                </a:solidFill>
                <a:latin typeface="Verdana" charset="0"/>
                <a:ea typeface="Verdana" charset="0"/>
                <a:cs typeface="Verdana" charset="0"/>
              </a:rPr>
              <a:t>welke indicatoren worden de variabelen van het GBS geoperationaliseerd </a:t>
            </a:r>
            <a:r>
              <a:rPr lang="nl-NL" sz="2000" dirty="0" smtClean="0">
                <a:solidFill>
                  <a:srgbClr val="1A2C54"/>
                </a:solidFill>
                <a:latin typeface="Verdana" charset="0"/>
                <a:ea typeface="Verdana" charset="0"/>
                <a:cs typeface="Verdana" charset="0"/>
              </a:rPr>
              <a:t>en gemeten?</a:t>
            </a:r>
          </a:p>
          <a:p>
            <a:pPr marL="457200" indent="-457200">
              <a:buFont typeface="+mj-lt"/>
              <a:buAutoNum type="arabicPeriod"/>
            </a:pPr>
            <a:r>
              <a:rPr lang="nl-NL" sz="2000" dirty="0" smtClean="0">
                <a:solidFill>
                  <a:srgbClr val="1A2C54"/>
                </a:solidFill>
                <a:latin typeface="Verdana" charset="0"/>
                <a:ea typeface="Verdana" charset="0"/>
                <a:cs typeface="Verdana" charset="0"/>
              </a:rPr>
              <a:t>Wat </a:t>
            </a:r>
            <a:r>
              <a:rPr lang="nl-NL" sz="2000" dirty="0">
                <a:solidFill>
                  <a:srgbClr val="1A2C54"/>
                </a:solidFill>
                <a:latin typeface="Verdana" charset="0"/>
                <a:ea typeface="Verdana" charset="0"/>
                <a:cs typeface="Verdana" charset="0"/>
              </a:rPr>
              <a:t>is de sterkte van het GBS in de verschillende gemeenten en wijken in regio GGD </a:t>
            </a:r>
            <a:r>
              <a:rPr lang="nl-NL" sz="2000" dirty="0" smtClean="0">
                <a:solidFill>
                  <a:srgbClr val="1A2C54"/>
                </a:solidFill>
                <a:latin typeface="Verdana" charset="0"/>
                <a:ea typeface="Verdana" charset="0"/>
                <a:cs typeface="Verdana" charset="0"/>
              </a:rPr>
              <a:t>Gelderland-Zuid</a:t>
            </a:r>
            <a:r>
              <a:rPr lang="nl-NL" sz="2000" dirty="0">
                <a:solidFill>
                  <a:srgbClr val="1A2C54"/>
                </a:solidFill>
                <a:latin typeface="Verdana" charset="0"/>
                <a:ea typeface="Verdana" charset="0"/>
                <a:cs typeface="Verdana" charset="0"/>
              </a:rPr>
              <a:t>?</a:t>
            </a:r>
            <a:br>
              <a:rPr lang="nl-NL" sz="2000" dirty="0">
                <a:solidFill>
                  <a:srgbClr val="1A2C54"/>
                </a:solidFill>
                <a:latin typeface="Verdana" charset="0"/>
                <a:ea typeface="Verdana" charset="0"/>
                <a:cs typeface="Verdana" charset="0"/>
              </a:rPr>
            </a:br>
            <a:endParaRPr lang="nl-NL" sz="2000" dirty="0">
              <a:solidFill>
                <a:srgbClr val="1A2C54"/>
              </a:solidFill>
              <a:latin typeface="Verdana" charset="0"/>
              <a:ea typeface="Verdana" charset="0"/>
              <a:cs typeface="Verdana" charset="0"/>
            </a:endParaRPr>
          </a:p>
          <a:p>
            <a:pPr algn="ctr"/>
            <a:endParaRPr lang="nl-NL" sz="2000" dirty="0" smtClean="0">
              <a:solidFill>
                <a:srgbClr val="1A2C54"/>
              </a:solidFill>
              <a:latin typeface="Verdana" charset="0"/>
              <a:ea typeface="Verdana" charset="0"/>
              <a:cs typeface="Verdana" charset="0"/>
            </a:endParaRPr>
          </a:p>
        </p:txBody>
      </p:sp>
    </p:spTree>
    <p:extLst>
      <p:ext uri="{BB962C8B-B14F-4D97-AF65-F5344CB8AC3E}">
        <p14:creationId xmlns:p14="http://schemas.microsoft.com/office/powerpoint/2010/main" val="2910110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 vragenlijst</a:t>
            </a:r>
            <a:endParaRPr lang="nl-NL" dirty="0"/>
          </a:p>
        </p:txBody>
      </p:sp>
      <p:pic>
        <p:nvPicPr>
          <p:cNvPr id="4"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r="44324"/>
          <a:stretch/>
        </p:blipFill>
        <p:spPr>
          <a:xfrm>
            <a:off x="230173" y="2420888"/>
            <a:ext cx="8230259" cy="3589248"/>
          </a:xfrm>
        </p:spPr>
      </p:pic>
      <p:sp>
        <p:nvSpPr>
          <p:cNvPr id="3" name="Tekstvak 2"/>
          <p:cNvSpPr txBox="1"/>
          <p:nvPr/>
        </p:nvSpPr>
        <p:spPr>
          <a:xfrm>
            <a:off x="467544" y="2060848"/>
            <a:ext cx="6192688" cy="369332"/>
          </a:xfrm>
          <a:prstGeom prst="rect">
            <a:avLst/>
          </a:prstGeom>
          <a:noFill/>
        </p:spPr>
        <p:txBody>
          <a:bodyPr wrap="square" rtlCol="0">
            <a:spAutoFit/>
          </a:bodyPr>
          <a:lstStyle/>
          <a:p>
            <a:r>
              <a:rPr lang="nl-NL" dirty="0" smtClean="0"/>
              <a:t>Op basis van bestaande vragenlijsten, zoals CAC.</a:t>
            </a:r>
            <a:endParaRPr lang="nl-NL" dirty="0"/>
          </a:p>
        </p:txBody>
      </p:sp>
    </p:spTree>
    <p:extLst>
      <p:ext uri="{BB962C8B-B14F-4D97-AF65-F5344CB8AC3E}">
        <p14:creationId xmlns:p14="http://schemas.microsoft.com/office/powerpoint/2010/main" val="327538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404664"/>
            <a:ext cx="3168352" cy="792088"/>
          </a:xfrm>
        </p:spPr>
        <p:txBody>
          <a:bodyPr/>
          <a:lstStyle/>
          <a:p>
            <a:r>
              <a:rPr lang="nl-NL" dirty="0" smtClean="0"/>
              <a:t>Methoden</a:t>
            </a:r>
            <a:endParaRPr lang="nl-NL" dirty="0"/>
          </a:p>
        </p:txBody>
      </p:sp>
      <p:sp>
        <p:nvSpPr>
          <p:cNvPr id="4" name="Tekstvak 3"/>
          <p:cNvSpPr txBox="1"/>
          <p:nvPr/>
        </p:nvSpPr>
        <p:spPr>
          <a:xfrm>
            <a:off x="539552" y="6160951"/>
            <a:ext cx="3960440" cy="369332"/>
          </a:xfrm>
          <a:prstGeom prst="rect">
            <a:avLst/>
          </a:prstGeom>
          <a:noFill/>
        </p:spPr>
        <p:txBody>
          <a:bodyPr wrap="square" rtlCol="0">
            <a:spAutoFit/>
          </a:bodyPr>
          <a:lstStyle/>
          <a:p>
            <a:r>
              <a:rPr lang="nl-NL" dirty="0" smtClean="0"/>
              <a:t>HPS = Health Promoting System</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06" y="1292738"/>
            <a:ext cx="7308304" cy="5243915"/>
          </a:xfrm>
          <a:prstGeom prst="rect">
            <a:avLst/>
          </a:prstGeom>
        </p:spPr>
      </p:pic>
      <p:sp>
        <p:nvSpPr>
          <p:cNvPr id="6" name="Ovaal 5"/>
          <p:cNvSpPr/>
          <p:nvPr/>
        </p:nvSpPr>
        <p:spPr>
          <a:xfrm>
            <a:off x="2987824" y="1556792"/>
            <a:ext cx="3672408" cy="2664296"/>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6366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1484784"/>
            <a:ext cx="4536504" cy="3777283"/>
          </a:xfrm>
        </p:spPr>
        <p:txBody>
          <a:bodyPr>
            <a:normAutofit fontScale="85000" lnSpcReduction="20000"/>
          </a:bodyPr>
          <a:lstStyle/>
          <a:p>
            <a:r>
              <a:rPr lang="nl-NL" dirty="0" smtClean="0"/>
              <a:t>147 respondenten</a:t>
            </a:r>
          </a:p>
          <a:p>
            <a:pPr lvl="2"/>
            <a:r>
              <a:rPr lang="nl-NL" dirty="0" smtClean="0"/>
              <a:t>101 respondenten gemeenten (15 gemeenten </a:t>
            </a:r>
            <a:r>
              <a:rPr lang="nl-NL" dirty="0" err="1" smtClean="0"/>
              <a:t>Gelderland-zuid</a:t>
            </a:r>
            <a:r>
              <a:rPr lang="nl-NL" dirty="0" smtClean="0"/>
              <a:t>)</a:t>
            </a:r>
          </a:p>
          <a:p>
            <a:pPr lvl="2"/>
            <a:r>
              <a:rPr lang="nl-NL" dirty="0" smtClean="0"/>
              <a:t>46 respondenten wijken (Nijmegen)</a:t>
            </a:r>
          </a:p>
          <a:p>
            <a:r>
              <a:rPr lang="nl-NL" dirty="0" smtClean="0"/>
              <a:t>Geeft een beeld over de </a:t>
            </a:r>
            <a:r>
              <a:rPr lang="nl-NL" u="sng" dirty="0" smtClean="0"/>
              <a:t>meningen</a:t>
            </a:r>
            <a:r>
              <a:rPr lang="nl-NL" dirty="0" smtClean="0"/>
              <a:t> van professionals over de sterkte van het GBS van hun gemeente of wijk.</a:t>
            </a:r>
          </a:p>
          <a:p>
            <a:r>
              <a:rPr lang="nl-NL" dirty="0" smtClean="0"/>
              <a:t>Respons: 4-9 professionals per gemeente of wijk.</a:t>
            </a:r>
          </a:p>
          <a:p>
            <a:pPr lvl="2"/>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2648076419"/>
              </p:ext>
            </p:extLst>
          </p:nvPr>
        </p:nvGraphicFramePr>
        <p:xfrm>
          <a:off x="4932040" y="2420888"/>
          <a:ext cx="3960440" cy="3478696"/>
        </p:xfrm>
        <a:graphic>
          <a:graphicData uri="http://schemas.openxmlformats.org/drawingml/2006/table">
            <a:tbl>
              <a:tblPr firstRow="1" firstCol="1" bandRow="1">
                <a:tableStyleId>{3B4B98B0-60AC-42C2-AFA5-B58CD77FA1E5}</a:tableStyleId>
              </a:tblPr>
              <a:tblGrid>
                <a:gridCol w="1541378"/>
                <a:gridCol w="1181424"/>
                <a:gridCol w="1237638"/>
              </a:tblGrid>
              <a:tr h="314273">
                <a:tc>
                  <a:txBody>
                    <a:bodyPr/>
                    <a:lstStyle/>
                    <a:p>
                      <a:pPr algn="l" fontAlgn="b"/>
                      <a:r>
                        <a:rPr lang="nl-NL" sz="1200" u="none" strike="noStrike" dirty="0">
                          <a:effectLst/>
                        </a:rPr>
                        <a:t>Functiegroep</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dirty="0">
                          <a:effectLst/>
                        </a:rPr>
                        <a:t>N</a:t>
                      </a:r>
                      <a:endParaRPr lang="nl-NL" sz="14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dirty="0">
                          <a:effectLst/>
                        </a:rPr>
                        <a:t>% </a:t>
                      </a:r>
                      <a:endParaRPr lang="nl-NL" sz="1400" b="0" i="0" u="none" strike="noStrike" dirty="0">
                        <a:solidFill>
                          <a:srgbClr val="000000"/>
                        </a:solidFill>
                        <a:effectLst/>
                        <a:latin typeface="Arial"/>
                      </a:endParaRPr>
                    </a:p>
                  </a:txBody>
                  <a:tcPr marL="9525" marR="9525" marT="9525" marB="0" anchor="b"/>
                </a:tc>
              </a:tr>
              <a:tr h="340320">
                <a:tc>
                  <a:txBody>
                    <a:bodyPr/>
                    <a:lstStyle/>
                    <a:p>
                      <a:pPr algn="l" fontAlgn="b"/>
                      <a:r>
                        <a:rPr lang="nl-NL" sz="1200" u="none" strike="noStrike" dirty="0">
                          <a:effectLst/>
                        </a:rPr>
                        <a:t>Gezondheidsmakelaar</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dirty="0">
                          <a:effectLst/>
                        </a:rPr>
                        <a:t>24</a:t>
                      </a:r>
                      <a:endParaRPr lang="nl-NL" sz="14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dirty="0">
                          <a:effectLst/>
                        </a:rPr>
                        <a:t>16,3%</a:t>
                      </a:r>
                      <a:endParaRPr lang="nl-NL" sz="1400" b="0" i="0" u="none" strike="noStrike" dirty="0">
                        <a:solidFill>
                          <a:srgbClr val="000000"/>
                        </a:solidFill>
                        <a:effectLst/>
                        <a:latin typeface="Arial"/>
                      </a:endParaRPr>
                    </a:p>
                  </a:txBody>
                  <a:tcPr marL="9525" marR="9525" marT="9525" marB="0" anchor="b"/>
                </a:tc>
              </a:tr>
              <a:tr h="314273">
                <a:tc>
                  <a:txBody>
                    <a:bodyPr/>
                    <a:lstStyle/>
                    <a:p>
                      <a:pPr algn="l" fontAlgn="b"/>
                      <a:r>
                        <a:rPr lang="nl-NL" sz="1200" u="none" strike="noStrike" dirty="0">
                          <a:effectLst/>
                        </a:rPr>
                        <a:t>Buurtsportcoach</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a:effectLst/>
                        </a:rPr>
                        <a:t>21</a:t>
                      </a:r>
                      <a:endParaRPr lang="nl-NL" sz="1400" b="0" i="0" u="none" strike="noStrike">
                        <a:solidFill>
                          <a:srgbClr val="000000"/>
                        </a:solidFill>
                        <a:effectLst/>
                        <a:latin typeface="Arial"/>
                      </a:endParaRPr>
                    </a:p>
                  </a:txBody>
                  <a:tcPr marL="9525" marR="9525" marT="9525" marB="0" anchor="b"/>
                </a:tc>
                <a:tc>
                  <a:txBody>
                    <a:bodyPr/>
                    <a:lstStyle/>
                    <a:p>
                      <a:pPr algn="ctr" fontAlgn="b"/>
                      <a:r>
                        <a:rPr lang="nl-NL" sz="1400" u="none" strike="noStrike" dirty="0">
                          <a:effectLst/>
                        </a:rPr>
                        <a:t>14,3%</a:t>
                      </a:r>
                      <a:endParaRPr lang="nl-NL" sz="1400" b="0" i="0" u="none" strike="noStrike" dirty="0">
                        <a:solidFill>
                          <a:srgbClr val="000000"/>
                        </a:solidFill>
                        <a:effectLst/>
                        <a:latin typeface="Arial"/>
                      </a:endParaRPr>
                    </a:p>
                  </a:txBody>
                  <a:tcPr marL="9525" marR="9525" marT="9525" marB="0" anchor="b"/>
                </a:tc>
              </a:tr>
              <a:tr h="466648">
                <a:tc>
                  <a:txBody>
                    <a:bodyPr/>
                    <a:lstStyle/>
                    <a:p>
                      <a:pPr algn="l" fontAlgn="b"/>
                      <a:r>
                        <a:rPr lang="nl-NL" sz="1200" u="none" strike="noStrike" dirty="0">
                          <a:effectLst/>
                        </a:rPr>
                        <a:t>Adviseur gezonde school</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a:effectLst/>
                        </a:rPr>
                        <a:t>18</a:t>
                      </a:r>
                      <a:endParaRPr lang="nl-NL" sz="1400" b="0" i="0" u="none" strike="noStrike">
                        <a:solidFill>
                          <a:srgbClr val="000000"/>
                        </a:solidFill>
                        <a:effectLst/>
                        <a:latin typeface="Arial"/>
                      </a:endParaRPr>
                    </a:p>
                  </a:txBody>
                  <a:tcPr marL="9525" marR="9525" marT="9525" marB="0" anchor="b"/>
                </a:tc>
                <a:tc>
                  <a:txBody>
                    <a:bodyPr/>
                    <a:lstStyle/>
                    <a:p>
                      <a:pPr algn="ctr" fontAlgn="b"/>
                      <a:r>
                        <a:rPr lang="nl-NL" sz="1400" u="none" strike="noStrike" dirty="0">
                          <a:effectLst/>
                        </a:rPr>
                        <a:t>12,2%</a:t>
                      </a:r>
                      <a:endParaRPr lang="nl-NL" sz="1400" b="0" i="0" u="none" strike="noStrike" dirty="0">
                        <a:solidFill>
                          <a:srgbClr val="000000"/>
                        </a:solidFill>
                        <a:effectLst/>
                        <a:latin typeface="Arial"/>
                      </a:endParaRPr>
                    </a:p>
                  </a:txBody>
                  <a:tcPr marL="9525" marR="9525" marT="9525" marB="0" anchor="b"/>
                </a:tc>
              </a:tr>
              <a:tr h="340320">
                <a:tc>
                  <a:txBody>
                    <a:bodyPr/>
                    <a:lstStyle/>
                    <a:p>
                      <a:pPr algn="l" fontAlgn="b"/>
                      <a:r>
                        <a:rPr lang="nl-NL" sz="1200" u="none" strike="noStrike" dirty="0">
                          <a:effectLst/>
                        </a:rPr>
                        <a:t>Ambtenaar gemeente</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a:effectLst/>
                        </a:rPr>
                        <a:t>18</a:t>
                      </a:r>
                      <a:endParaRPr lang="nl-NL" sz="1400" b="0" i="0" u="none" strike="noStrike">
                        <a:solidFill>
                          <a:srgbClr val="000000"/>
                        </a:solidFill>
                        <a:effectLst/>
                        <a:latin typeface="Arial"/>
                      </a:endParaRPr>
                    </a:p>
                  </a:txBody>
                  <a:tcPr marL="9525" marR="9525" marT="9525" marB="0" anchor="b"/>
                </a:tc>
                <a:tc>
                  <a:txBody>
                    <a:bodyPr/>
                    <a:lstStyle/>
                    <a:p>
                      <a:pPr algn="ctr" fontAlgn="b"/>
                      <a:r>
                        <a:rPr lang="nl-NL" sz="1400" u="none" strike="noStrike" dirty="0">
                          <a:effectLst/>
                        </a:rPr>
                        <a:t>12,2%</a:t>
                      </a:r>
                      <a:endParaRPr lang="nl-NL" sz="1400" b="0" i="0" u="none" strike="noStrike" dirty="0">
                        <a:solidFill>
                          <a:srgbClr val="000000"/>
                        </a:solidFill>
                        <a:effectLst/>
                        <a:latin typeface="Arial"/>
                      </a:endParaRPr>
                    </a:p>
                  </a:txBody>
                  <a:tcPr marL="9525" marR="9525" marT="9525" marB="0" anchor="b"/>
                </a:tc>
              </a:tr>
              <a:tr h="314273">
                <a:tc>
                  <a:txBody>
                    <a:bodyPr/>
                    <a:lstStyle/>
                    <a:p>
                      <a:pPr algn="l" fontAlgn="b"/>
                      <a:r>
                        <a:rPr lang="nl-NL" sz="1200" u="none" strike="noStrike" dirty="0">
                          <a:effectLst/>
                        </a:rPr>
                        <a:t>Welzijnswerker</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dirty="0">
                          <a:effectLst/>
                        </a:rPr>
                        <a:t>18</a:t>
                      </a:r>
                      <a:endParaRPr lang="nl-NL" sz="14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dirty="0">
                          <a:effectLst/>
                        </a:rPr>
                        <a:t>12,2%</a:t>
                      </a:r>
                      <a:endParaRPr lang="nl-NL" sz="1400" b="0" i="0" u="none" strike="noStrike" dirty="0">
                        <a:solidFill>
                          <a:srgbClr val="000000"/>
                        </a:solidFill>
                        <a:effectLst/>
                        <a:latin typeface="Arial"/>
                      </a:endParaRPr>
                    </a:p>
                  </a:txBody>
                  <a:tcPr marL="9525" marR="9525" marT="9525" marB="0" anchor="b"/>
                </a:tc>
              </a:tr>
              <a:tr h="314273">
                <a:tc>
                  <a:txBody>
                    <a:bodyPr/>
                    <a:lstStyle/>
                    <a:p>
                      <a:pPr algn="l" fontAlgn="b"/>
                      <a:r>
                        <a:rPr lang="nl-NL" sz="1200" u="none" strike="noStrike" dirty="0">
                          <a:effectLst/>
                        </a:rPr>
                        <a:t>Wijkverpleegkundige</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a:effectLst/>
                        </a:rPr>
                        <a:t>15</a:t>
                      </a:r>
                      <a:endParaRPr lang="nl-NL" sz="1400" b="0" i="0" u="none" strike="noStrike">
                        <a:solidFill>
                          <a:srgbClr val="000000"/>
                        </a:solidFill>
                        <a:effectLst/>
                        <a:latin typeface="Arial"/>
                      </a:endParaRPr>
                    </a:p>
                  </a:txBody>
                  <a:tcPr marL="9525" marR="9525" marT="9525" marB="0" anchor="b"/>
                </a:tc>
                <a:tc>
                  <a:txBody>
                    <a:bodyPr/>
                    <a:lstStyle/>
                    <a:p>
                      <a:pPr algn="ctr" fontAlgn="b"/>
                      <a:r>
                        <a:rPr lang="nl-NL" sz="1400" u="none" strike="noStrike" dirty="0">
                          <a:effectLst/>
                        </a:rPr>
                        <a:t>10,2%</a:t>
                      </a:r>
                      <a:endParaRPr lang="nl-NL" sz="1400" b="0" i="0" u="none" strike="noStrike" dirty="0">
                        <a:solidFill>
                          <a:srgbClr val="000000"/>
                        </a:solidFill>
                        <a:effectLst/>
                        <a:latin typeface="Arial"/>
                      </a:endParaRPr>
                    </a:p>
                  </a:txBody>
                  <a:tcPr marL="9525" marR="9525" marT="9525" marB="0" anchor="b"/>
                </a:tc>
              </a:tr>
              <a:tr h="314273">
                <a:tc>
                  <a:txBody>
                    <a:bodyPr/>
                    <a:lstStyle/>
                    <a:p>
                      <a:pPr algn="l" fontAlgn="b"/>
                      <a:r>
                        <a:rPr lang="nl-NL" sz="1200" u="none" strike="noStrike" dirty="0">
                          <a:effectLst/>
                        </a:rPr>
                        <a:t>Fysiotherapeut</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a:effectLst/>
                        </a:rPr>
                        <a:t>13</a:t>
                      </a:r>
                      <a:endParaRPr lang="nl-NL" sz="1400" b="0" i="0" u="none" strike="noStrike">
                        <a:solidFill>
                          <a:srgbClr val="000000"/>
                        </a:solidFill>
                        <a:effectLst/>
                        <a:latin typeface="Arial"/>
                      </a:endParaRPr>
                    </a:p>
                  </a:txBody>
                  <a:tcPr marL="9525" marR="9525" marT="9525" marB="0" anchor="b"/>
                </a:tc>
                <a:tc>
                  <a:txBody>
                    <a:bodyPr/>
                    <a:lstStyle/>
                    <a:p>
                      <a:pPr algn="ctr" fontAlgn="b"/>
                      <a:r>
                        <a:rPr lang="nl-NL" sz="1400" u="none" strike="noStrike" dirty="0">
                          <a:effectLst/>
                        </a:rPr>
                        <a:t>8,8%</a:t>
                      </a:r>
                      <a:endParaRPr lang="nl-NL" sz="1400" b="0" i="0" u="none" strike="noStrike" dirty="0">
                        <a:solidFill>
                          <a:srgbClr val="000000"/>
                        </a:solidFill>
                        <a:effectLst/>
                        <a:latin typeface="Arial"/>
                      </a:endParaRPr>
                    </a:p>
                  </a:txBody>
                  <a:tcPr marL="9525" marR="9525" marT="9525" marB="0" anchor="b"/>
                </a:tc>
              </a:tr>
              <a:tr h="314273">
                <a:tc>
                  <a:txBody>
                    <a:bodyPr/>
                    <a:lstStyle/>
                    <a:p>
                      <a:pPr algn="l" fontAlgn="b"/>
                      <a:r>
                        <a:rPr lang="nl-NL" sz="1200" u="none" strike="noStrike" dirty="0">
                          <a:effectLst/>
                        </a:rPr>
                        <a:t>Lid sociaal wijkteam</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a:effectLst/>
                        </a:rPr>
                        <a:t>11</a:t>
                      </a:r>
                      <a:endParaRPr lang="nl-NL" sz="1400" b="0" i="0" u="none" strike="noStrike">
                        <a:solidFill>
                          <a:srgbClr val="000000"/>
                        </a:solidFill>
                        <a:effectLst/>
                        <a:latin typeface="Arial"/>
                      </a:endParaRPr>
                    </a:p>
                  </a:txBody>
                  <a:tcPr marL="9525" marR="9525" marT="9525" marB="0" anchor="b"/>
                </a:tc>
                <a:tc>
                  <a:txBody>
                    <a:bodyPr/>
                    <a:lstStyle/>
                    <a:p>
                      <a:pPr algn="ctr" fontAlgn="b"/>
                      <a:r>
                        <a:rPr lang="nl-NL" sz="1400" u="none" strike="noStrike" dirty="0">
                          <a:effectLst/>
                        </a:rPr>
                        <a:t>7,5%</a:t>
                      </a:r>
                      <a:endParaRPr lang="nl-NL" sz="1400" b="0" i="0" u="none" strike="noStrike" dirty="0">
                        <a:solidFill>
                          <a:srgbClr val="000000"/>
                        </a:solidFill>
                        <a:effectLst/>
                        <a:latin typeface="Arial"/>
                      </a:endParaRPr>
                    </a:p>
                  </a:txBody>
                  <a:tcPr marL="9525" marR="9525" marT="9525" marB="0" anchor="b"/>
                </a:tc>
              </a:tr>
              <a:tr h="179504">
                <a:tc>
                  <a:txBody>
                    <a:bodyPr/>
                    <a:lstStyle/>
                    <a:p>
                      <a:pPr algn="l" fontAlgn="b"/>
                      <a:r>
                        <a:rPr lang="nl-NL" sz="1200" u="none" strike="noStrike" dirty="0">
                          <a:effectLst/>
                        </a:rPr>
                        <a:t>Huisarts</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a:effectLst/>
                        </a:rPr>
                        <a:t>9</a:t>
                      </a:r>
                      <a:endParaRPr lang="nl-NL" sz="1400" b="0" i="0" u="none" strike="noStrike">
                        <a:solidFill>
                          <a:srgbClr val="000000"/>
                        </a:solidFill>
                        <a:effectLst/>
                        <a:latin typeface="Arial"/>
                      </a:endParaRPr>
                    </a:p>
                  </a:txBody>
                  <a:tcPr marL="9525" marR="9525" marT="9525" marB="0" anchor="b"/>
                </a:tc>
                <a:tc>
                  <a:txBody>
                    <a:bodyPr/>
                    <a:lstStyle/>
                    <a:p>
                      <a:pPr algn="ctr" fontAlgn="b"/>
                      <a:r>
                        <a:rPr lang="nl-NL" sz="1400" u="none" strike="noStrike" dirty="0">
                          <a:effectLst/>
                        </a:rPr>
                        <a:t>6,1%</a:t>
                      </a:r>
                      <a:endParaRPr lang="nl-NL" sz="1400" b="0" i="0" u="none" strike="noStrike" dirty="0">
                        <a:solidFill>
                          <a:srgbClr val="000000"/>
                        </a:solidFill>
                        <a:effectLst/>
                        <a:latin typeface="Arial"/>
                      </a:endParaRPr>
                    </a:p>
                  </a:txBody>
                  <a:tcPr marL="9525" marR="9525" marT="9525" marB="0" anchor="b"/>
                </a:tc>
              </a:tr>
              <a:tr h="179504">
                <a:tc>
                  <a:txBody>
                    <a:bodyPr/>
                    <a:lstStyle/>
                    <a:p>
                      <a:pPr algn="l" fontAlgn="b"/>
                      <a:r>
                        <a:rPr lang="nl-NL" sz="1200" u="none" strike="noStrike" dirty="0">
                          <a:effectLst/>
                        </a:rPr>
                        <a:t>Totaal</a:t>
                      </a:r>
                      <a:endParaRPr lang="nl-NL" sz="1200" b="0" i="0" u="none" strike="noStrike" dirty="0">
                        <a:solidFill>
                          <a:srgbClr val="000000"/>
                        </a:solidFill>
                        <a:effectLst/>
                        <a:latin typeface="Arial"/>
                      </a:endParaRPr>
                    </a:p>
                  </a:txBody>
                  <a:tcPr marL="9525" marR="9525" marT="9525" marB="0" anchor="b"/>
                </a:tc>
                <a:tc>
                  <a:txBody>
                    <a:bodyPr/>
                    <a:lstStyle/>
                    <a:p>
                      <a:pPr algn="ctr" fontAlgn="b"/>
                      <a:r>
                        <a:rPr lang="nl-NL" sz="1400" u="none" strike="noStrike" dirty="0">
                          <a:effectLst/>
                        </a:rPr>
                        <a:t>147</a:t>
                      </a:r>
                      <a:endParaRPr lang="nl-NL" sz="1400" b="1" i="0" u="none" strike="noStrike" dirty="0">
                        <a:solidFill>
                          <a:srgbClr val="000000"/>
                        </a:solidFill>
                        <a:effectLst/>
                        <a:latin typeface="Arial"/>
                      </a:endParaRPr>
                    </a:p>
                  </a:txBody>
                  <a:tcPr marL="9525" marR="9525" marT="9525" marB="0" anchor="b"/>
                </a:tc>
                <a:tc>
                  <a:txBody>
                    <a:bodyPr/>
                    <a:lstStyle/>
                    <a:p>
                      <a:pPr algn="ctr" fontAlgn="b"/>
                      <a:endParaRPr lang="nl-NL" sz="1400" b="0" i="0" u="none" strike="noStrike" dirty="0">
                        <a:solidFill>
                          <a:srgbClr val="000000"/>
                        </a:solidFill>
                        <a:effectLst/>
                        <a:latin typeface="Arial"/>
                      </a:endParaRPr>
                    </a:p>
                  </a:txBody>
                  <a:tcPr marL="9525" marR="9525" marT="9525" marB="0" anchor="b"/>
                </a:tc>
              </a:tr>
            </a:tbl>
          </a:graphicData>
        </a:graphic>
      </p:graphicFrame>
      <p:sp>
        <p:nvSpPr>
          <p:cNvPr id="5" name="Titel 4"/>
          <p:cNvSpPr>
            <a:spLocks noGrp="1"/>
          </p:cNvSpPr>
          <p:nvPr>
            <p:ph type="title"/>
          </p:nvPr>
        </p:nvSpPr>
        <p:spPr>
          <a:xfrm>
            <a:off x="2051720" y="476672"/>
            <a:ext cx="3888432" cy="792088"/>
          </a:xfrm>
        </p:spPr>
        <p:txBody>
          <a:bodyPr/>
          <a:lstStyle/>
          <a:p>
            <a:r>
              <a:rPr lang="nl-NL" dirty="0" smtClean="0"/>
              <a:t>Vragenlijst</a:t>
            </a:r>
            <a:endParaRPr lang="nl-NL" dirty="0"/>
          </a:p>
        </p:txBody>
      </p:sp>
    </p:spTree>
    <p:extLst>
      <p:ext uri="{BB962C8B-B14F-4D97-AF65-F5344CB8AC3E}">
        <p14:creationId xmlns:p14="http://schemas.microsoft.com/office/powerpoint/2010/main" val="1003152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Presentatie Marianne 00.jpg"/>
          <p:cNvPicPr/>
          <p:nvPr/>
        </p:nvPicPr>
        <p:blipFill>
          <a:blip r:embed="rId3" cstate="print">
            <a:lum bright="40000"/>
          </a:blip>
          <a:srcRect t="37140"/>
          <a:stretch>
            <a:fillRect/>
          </a:stretch>
        </p:blipFill>
        <p:spPr bwMode="auto">
          <a:xfrm>
            <a:off x="0" y="3933056"/>
            <a:ext cx="9144000" cy="2924944"/>
          </a:xfrm>
          <a:prstGeom prst="rect">
            <a:avLst/>
          </a:prstGeom>
          <a:noFill/>
          <a:ln w="9525">
            <a:noFill/>
            <a:miter lim="800000"/>
            <a:headEnd/>
            <a:tailEnd/>
          </a:ln>
        </p:spPr>
      </p:pic>
      <p:sp>
        <p:nvSpPr>
          <p:cNvPr id="2" name="Titel 1"/>
          <p:cNvSpPr>
            <a:spLocks noGrp="1"/>
          </p:cNvSpPr>
          <p:nvPr>
            <p:ph type="title"/>
          </p:nvPr>
        </p:nvSpPr>
        <p:spPr>
          <a:xfrm>
            <a:off x="539552" y="620688"/>
            <a:ext cx="8229600" cy="994122"/>
          </a:xfrm>
        </p:spPr>
        <p:txBody>
          <a:bodyPr/>
          <a:lstStyle/>
          <a:p>
            <a:r>
              <a:rPr lang="nl-NL" dirty="0" smtClean="0"/>
              <a:t>Integraal Wijkgericht Werken</a:t>
            </a:r>
            <a:endParaRPr lang="nl-NL" dirty="0"/>
          </a:p>
        </p:txBody>
      </p:sp>
      <p:sp>
        <p:nvSpPr>
          <p:cNvPr id="3" name="Tijdelijke aanduiding voor inhoud 2"/>
          <p:cNvSpPr>
            <a:spLocks noGrp="1"/>
          </p:cNvSpPr>
          <p:nvPr>
            <p:ph idx="1"/>
          </p:nvPr>
        </p:nvSpPr>
        <p:spPr>
          <a:xfrm>
            <a:off x="179512" y="1700808"/>
            <a:ext cx="8712968" cy="2376264"/>
          </a:xfrm>
        </p:spPr>
        <p:txBody>
          <a:bodyPr>
            <a:normAutofit/>
          </a:bodyPr>
          <a:lstStyle/>
          <a:p>
            <a:pPr>
              <a:buNone/>
            </a:pPr>
            <a:r>
              <a:rPr lang="nl-NL" sz="2800" b="1" dirty="0" smtClean="0"/>
              <a:t> 	</a:t>
            </a:r>
            <a:r>
              <a:rPr lang="nl-NL" sz="2400" b="1" dirty="0" smtClean="0"/>
              <a:t>‘</a:t>
            </a:r>
            <a:r>
              <a:rPr lang="nl-NL" sz="2400" dirty="0" smtClean="0"/>
              <a:t>Integraal Wijkgericht Werken richt zich op multidisciplinaire en laagdrempelige preventie, zorg, welzijn en informele zorg in de directe leefomgeving van mensen (populatie- en gebiedsgerichtheid), waarbij wordt aangesloten bij behoeften, wensen en beleving, en waarbij de activiteiten gericht zijn op het bevorderen van de verschillende aspecten van gezondheid.’</a:t>
            </a:r>
            <a:endParaRPr lang="nl-NL" dirty="0" smtClean="0"/>
          </a:p>
          <a:p>
            <a:endParaRPr lang="nl-NL" dirty="0"/>
          </a:p>
        </p:txBody>
      </p:sp>
    </p:spTree>
    <p:extLst>
      <p:ext uri="{BB962C8B-B14F-4D97-AF65-F5344CB8AC3E}">
        <p14:creationId xmlns:p14="http://schemas.microsoft.com/office/powerpoint/2010/main" val="139280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484784"/>
            <a:ext cx="2160240" cy="792088"/>
          </a:xfrm>
        </p:spPr>
        <p:txBody>
          <a:bodyPr>
            <a:normAutofit fontScale="90000"/>
          </a:bodyPr>
          <a:lstStyle/>
          <a:p>
            <a:r>
              <a:rPr lang="nl-NL" dirty="0" smtClean="0"/>
              <a:t>Resultaten</a:t>
            </a:r>
            <a:endParaRPr lang="nl-NL" dirty="0"/>
          </a:p>
        </p:txBody>
      </p:sp>
      <p:graphicFrame>
        <p:nvGraphicFramePr>
          <p:cNvPr id="11" name="Tijdelijke aanduiding voor inhoud 10"/>
          <p:cNvGraphicFramePr>
            <a:graphicFrameLocks noGrp="1"/>
          </p:cNvGraphicFramePr>
          <p:nvPr>
            <p:ph idx="1"/>
            <p:extLst>
              <p:ext uri="{D42A27DB-BD31-4B8C-83A1-F6EECF244321}">
                <p14:modId xmlns:p14="http://schemas.microsoft.com/office/powerpoint/2010/main" val="2835762647"/>
              </p:ext>
            </p:extLst>
          </p:nvPr>
        </p:nvGraphicFramePr>
        <p:xfrm>
          <a:off x="-612576" y="2348880"/>
          <a:ext cx="7456748" cy="424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 3"/>
          <p:cNvGraphicFramePr>
            <a:graphicFrameLocks noGrp="1"/>
          </p:cNvGraphicFramePr>
          <p:nvPr>
            <p:extLst>
              <p:ext uri="{D42A27DB-BD31-4B8C-83A1-F6EECF244321}">
                <p14:modId xmlns:p14="http://schemas.microsoft.com/office/powerpoint/2010/main" val="471076289"/>
              </p:ext>
            </p:extLst>
          </p:nvPr>
        </p:nvGraphicFramePr>
        <p:xfrm>
          <a:off x="3910410" y="260648"/>
          <a:ext cx="5256585" cy="2313432"/>
        </p:xfrm>
        <a:graphic>
          <a:graphicData uri="http://schemas.openxmlformats.org/drawingml/2006/table">
            <a:tbl>
              <a:tblPr firstRow="1" firstCol="1" bandRow="1">
                <a:tableStyleId>{3B4B98B0-60AC-42C2-AFA5-B58CD77FA1E5}</a:tableStyleId>
              </a:tblPr>
              <a:tblGrid>
                <a:gridCol w="1752195"/>
                <a:gridCol w="1752195"/>
                <a:gridCol w="1752195"/>
              </a:tblGrid>
              <a:tr h="558062">
                <a:tc>
                  <a:txBody>
                    <a:bodyPr/>
                    <a:lstStyle/>
                    <a:p>
                      <a:pPr>
                        <a:lnSpc>
                          <a:spcPct val="115000"/>
                        </a:lnSpc>
                        <a:spcAft>
                          <a:spcPts val="0"/>
                        </a:spcAft>
                      </a:pPr>
                      <a:r>
                        <a:rPr lang="nl-NL" sz="1100" dirty="0">
                          <a:effectLst/>
                        </a:rPr>
                        <a:t>Variabele</a:t>
                      </a:r>
                      <a:endParaRPr lang="nl-NL" sz="11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M (SD) </a:t>
                      </a:r>
                      <a:r>
                        <a:rPr lang="nl-NL" sz="1100" dirty="0" smtClean="0">
                          <a:effectLst/>
                        </a:rPr>
                        <a:t/>
                      </a:r>
                      <a:br>
                        <a:rPr lang="nl-NL" sz="1100" dirty="0" smtClean="0">
                          <a:effectLst/>
                        </a:rPr>
                      </a:br>
                      <a:r>
                        <a:rPr lang="nl-NL" sz="1100" dirty="0" smtClean="0">
                          <a:effectLst/>
                        </a:rPr>
                        <a:t>Gemeenten</a:t>
                      </a:r>
                      <a:endParaRPr lang="nl-NL" sz="1100" dirty="0">
                        <a:effectLst/>
                      </a:endParaRPr>
                    </a:p>
                    <a:p>
                      <a:pPr>
                        <a:lnSpc>
                          <a:spcPct val="115000"/>
                        </a:lnSpc>
                        <a:spcAft>
                          <a:spcPts val="0"/>
                        </a:spcAft>
                      </a:pPr>
                      <a:r>
                        <a:rPr lang="nl-NL" sz="1100" dirty="0">
                          <a:effectLst/>
                        </a:rPr>
                        <a:t>N=101 </a:t>
                      </a:r>
                      <a:endParaRPr lang="nl-NL" sz="11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M (SD) </a:t>
                      </a:r>
                    </a:p>
                    <a:p>
                      <a:pPr>
                        <a:lnSpc>
                          <a:spcPct val="115000"/>
                        </a:lnSpc>
                        <a:spcAft>
                          <a:spcPts val="0"/>
                        </a:spcAft>
                      </a:pPr>
                      <a:r>
                        <a:rPr lang="nl-NL" sz="1100">
                          <a:effectLst/>
                        </a:rPr>
                        <a:t>Wijken</a:t>
                      </a:r>
                      <a:br>
                        <a:rPr lang="nl-NL" sz="1100">
                          <a:effectLst/>
                        </a:rPr>
                      </a:br>
                      <a:r>
                        <a:rPr lang="nl-NL" sz="1100">
                          <a:effectLst/>
                        </a:rPr>
                        <a:t>N=46</a:t>
                      </a:r>
                      <a:endParaRPr lang="nl-NL" sz="1100">
                        <a:solidFill>
                          <a:srgbClr val="365F91"/>
                        </a:solidFill>
                        <a:effectLst/>
                        <a:latin typeface="Calibri"/>
                        <a:ea typeface="Calibri"/>
                        <a:cs typeface="Times New Roman"/>
                      </a:endParaRPr>
                    </a:p>
                  </a:txBody>
                  <a:tcPr marL="68580" marR="68580" marT="0" marB="0"/>
                </a:tc>
              </a:tr>
              <a:tr h="186021">
                <a:tc>
                  <a:txBody>
                    <a:bodyPr/>
                    <a:lstStyle/>
                    <a:p>
                      <a:pPr>
                        <a:lnSpc>
                          <a:spcPct val="115000"/>
                        </a:lnSpc>
                        <a:spcAft>
                          <a:spcPts val="0"/>
                        </a:spcAft>
                      </a:pPr>
                      <a:r>
                        <a:rPr lang="nl-NL" sz="1100" dirty="0" smtClean="0">
                          <a:effectLst/>
                        </a:rPr>
                        <a:t>Samenwerking*</a:t>
                      </a:r>
                      <a:endParaRPr lang="nl-NL" sz="11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69,8 (10,9</a:t>
                      </a:r>
                      <a:r>
                        <a:rPr lang="nl-NL" sz="1100" dirty="0" smtClean="0">
                          <a:effectLst/>
                        </a:rPr>
                        <a:t>)</a:t>
                      </a:r>
                      <a:endParaRPr lang="nl-NL" sz="11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66,0 (10,6)</a:t>
                      </a:r>
                      <a:endParaRPr lang="nl-NL" sz="1100">
                        <a:solidFill>
                          <a:srgbClr val="365F91"/>
                        </a:solidFill>
                        <a:effectLst/>
                        <a:latin typeface="Calibri"/>
                        <a:ea typeface="Calibri"/>
                        <a:cs typeface="Times New Roman"/>
                      </a:endParaRPr>
                    </a:p>
                  </a:txBody>
                  <a:tcPr marL="68580" marR="68580" marT="0" marB="0"/>
                </a:tc>
              </a:tr>
              <a:tr h="186021">
                <a:tc>
                  <a:txBody>
                    <a:bodyPr/>
                    <a:lstStyle/>
                    <a:p>
                      <a:pPr>
                        <a:lnSpc>
                          <a:spcPct val="115000"/>
                        </a:lnSpc>
                        <a:spcAft>
                          <a:spcPts val="0"/>
                        </a:spcAft>
                      </a:pPr>
                      <a:r>
                        <a:rPr lang="nl-NL" sz="1100" dirty="0" smtClean="0">
                          <a:effectLst/>
                        </a:rPr>
                        <a:t>Draagvlak*</a:t>
                      </a:r>
                      <a:endParaRPr lang="nl-NL" sz="11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70,5 (11,2)</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66,1 (13,1)</a:t>
                      </a:r>
                      <a:endParaRPr lang="nl-NL" sz="1100">
                        <a:solidFill>
                          <a:srgbClr val="365F91"/>
                        </a:solidFill>
                        <a:effectLst/>
                        <a:latin typeface="Calibri"/>
                        <a:ea typeface="Calibri"/>
                        <a:cs typeface="Times New Roman"/>
                      </a:endParaRPr>
                    </a:p>
                  </a:txBody>
                  <a:tcPr marL="68580" marR="68580" marT="0" marB="0"/>
                </a:tc>
              </a:tr>
              <a:tr h="186021">
                <a:tc>
                  <a:txBody>
                    <a:bodyPr/>
                    <a:lstStyle/>
                    <a:p>
                      <a:pPr>
                        <a:lnSpc>
                          <a:spcPct val="115000"/>
                        </a:lnSpc>
                        <a:spcAft>
                          <a:spcPts val="0"/>
                        </a:spcAft>
                      </a:pPr>
                      <a:r>
                        <a:rPr lang="nl-NL" sz="1100" dirty="0">
                          <a:effectLst/>
                        </a:rPr>
                        <a:t>Integrale </a:t>
                      </a:r>
                      <a:r>
                        <a:rPr lang="nl-NL" sz="1100" dirty="0" smtClean="0">
                          <a:effectLst/>
                        </a:rPr>
                        <a:t>aanpak</a:t>
                      </a:r>
                      <a:endParaRPr lang="nl-NL" sz="11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63,6 (16,9)</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62,2 (15,7)</a:t>
                      </a:r>
                      <a:endParaRPr lang="nl-NL" sz="1100">
                        <a:solidFill>
                          <a:srgbClr val="365F91"/>
                        </a:solidFill>
                        <a:effectLst/>
                        <a:latin typeface="Calibri"/>
                        <a:ea typeface="Calibri"/>
                        <a:cs typeface="Times New Roman"/>
                      </a:endParaRPr>
                    </a:p>
                  </a:txBody>
                  <a:tcPr marL="68580" marR="68580" marT="0" marB="0"/>
                </a:tc>
              </a:tr>
              <a:tr h="372041">
                <a:tc>
                  <a:txBody>
                    <a:bodyPr/>
                    <a:lstStyle/>
                    <a:p>
                      <a:pPr>
                        <a:lnSpc>
                          <a:spcPct val="115000"/>
                        </a:lnSpc>
                        <a:spcAft>
                          <a:spcPts val="0"/>
                        </a:spcAft>
                      </a:pPr>
                      <a:r>
                        <a:rPr lang="nl-NL" sz="1100" dirty="0">
                          <a:effectLst/>
                        </a:rPr>
                        <a:t>Aanpak gebaseerd op </a:t>
                      </a:r>
                      <a:r>
                        <a:rPr lang="nl-NL" sz="1100" dirty="0" smtClean="0">
                          <a:effectLst/>
                        </a:rPr>
                        <a:t>gezondheidsprofiel</a:t>
                      </a:r>
                      <a:endParaRPr lang="nl-NL" sz="11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67,1 (13,9)</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63,1 (16,2)</a:t>
                      </a:r>
                      <a:endParaRPr lang="nl-NL" sz="1100">
                        <a:solidFill>
                          <a:srgbClr val="365F91"/>
                        </a:solidFill>
                        <a:effectLst/>
                        <a:latin typeface="Calibri"/>
                        <a:ea typeface="Calibri"/>
                        <a:cs typeface="Times New Roman"/>
                      </a:endParaRPr>
                    </a:p>
                  </a:txBody>
                  <a:tcPr marL="68580" marR="68580" marT="0" marB="0"/>
                </a:tc>
              </a:tr>
              <a:tr h="186021">
                <a:tc>
                  <a:txBody>
                    <a:bodyPr/>
                    <a:lstStyle/>
                    <a:p>
                      <a:pPr>
                        <a:lnSpc>
                          <a:spcPct val="115000"/>
                        </a:lnSpc>
                        <a:spcAft>
                          <a:spcPts val="0"/>
                        </a:spcAft>
                      </a:pPr>
                      <a:r>
                        <a:rPr lang="nl-NL" sz="1100">
                          <a:effectLst/>
                        </a:rPr>
                        <a:t>Zichtbaarheid resultaten</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61,3 (19,5)</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58,2 (14,0)</a:t>
                      </a:r>
                      <a:endParaRPr lang="nl-NL" sz="1100">
                        <a:solidFill>
                          <a:srgbClr val="365F91"/>
                        </a:solidFill>
                        <a:effectLst/>
                        <a:latin typeface="Calibri"/>
                        <a:ea typeface="Calibri"/>
                        <a:cs typeface="Times New Roman"/>
                      </a:endParaRPr>
                    </a:p>
                  </a:txBody>
                  <a:tcPr marL="68580" marR="68580" marT="0" marB="0"/>
                </a:tc>
              </a:tr>
              <a:tr h="186021">
                <a:tc>
                  <a:txBody>
                    <a:bodyPr/>
                    <a:lstStyle/>
                    <a:p>
                      <a:pPr>
                        <a:lnSpc>
                          <a:spcPct val="115000"/>
                        </a:lnSpc>
                        <a:spcAft>
                          <a:spcPts val="0"/>
                        </a:spcAft>
                      </a:pPr>
                      <a:r>
                        <a:rPr lang="nl-NL" sz="1100">
                          <a:effectLst/>
                        </a:rPr>
                        <a:t>Bereik einddoelgroep</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64,7 (14,2)</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63,5 (11,8)</a:t>
                      </a:r>
                      <a:endParaRPr lang="nl-NL" sz="1100">
                        <a:solidFill>
                          <a:srgbClr val="365F91"/>
                        </a:solidFill>
                        <a:effectLst/>
                        <a:latin typeface="Calibri"/>
                        <a:ea typeface="Calibri"/>
                        <a:cs typeface="Times New Roman"/>
                      </a:endParaRPr>
                    </a:p>
                  </a:txBody>
                  <a:tcPr marL="68580" marR="68580" marT="0" marB="0"/>
                </a:tc>
              </a:tr>
              <a:tr h="186021">
                <a:tc>
                  <a:txBody>
                    <a:bodyPr/>
                    <a:lstStyle/>
                    <a:p>
                      <a:pPr>
                        <a:lnSpc>
                          <a:spcPct val="115000"/>
                        </a:lnSpc>
                        <a:spcAft>
                          <a:spcPts val="0"/>
                        </a:spcAft>
                      </a:pPr>
                      <a:r>
                        <a:rPr lang="nl-NL" sz="1100">
                          <a:effectLst/>
                        </a:rPr>
                        <a:t>Samenhang</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62,4 (19,1)</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59,9 (18,3)</a:t>
                      </a:r>
                      <a:endParaRPr lang="nl-NL" sz="1100">
                        <a:solidFill>
                          <a:srgbClr val="365F91"/>
                        </a:solidFill>
                        <a:effectLst/>
                        <a:latin typeface="Calibri"/>
                        <a:ea typeface="Calibri"/>
                        <a:cs typeface="Times New Roman"/>
                      </a:endParaRPr>
                    </a:p>
                  </a:txBody>
                  <a:tcPr marL="68580" marR="68580" marT="0" marB="0"/>
                </a:tc>
              </a:tr>
              <a:tr h="186021">
                <a:tc>
                  <a:txBody>
                    <a:bodyPr/>
                    <a:lstStyle/>
                    <a:p>
                      <a:pPr>
                        <a:lnSpc>
                          <a:spcPct val="115000"/>
                        </a:lnSpc>
                        <a:spcAft>
                          <a:spcPts val="0"/>
                        </a:spcAft>
                      </a:pPr>
                      <a:r>
                        <a:rPr lang="nl-NL" sz="1100">
                          <a:effectLst/>
                        </a:rPr>
                        <a:t>Duurzaamheid</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59,4 (16,7)</a:t>
                      </a:r>
                      <a:endParaRPr lang="nl-NL"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57,8 (14,0)</a:t>
                      </a:r>
                      <a:endParaRPr lang="nl-NL" sz="11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47830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332656"/>
            <a:ext cx="6264696" cy="792088"/>
          </a:xfrm>
        </p:spPr>
        <p:txBody>
          <a:bodyPr/>
          <a:lstStyle/>
          <a:p>
            <a:r>
              <a:rPr lang="nl-NL" dirty="0" smtClean="0"/>
              <a:t>Resultaten per werkgebied</a:t>
            </a:r>
            <a:endParaRPr lang="nl-NL" dirty="0"/>
          </a:p>
        </p:txBody>
      </p:sp>
      <p:sp>
        <p:nvSpPr>
          <p:cNvPr id="3" name="Tijdelijke aanduiding voor inhoud 2"/>
          <p:cNvSpPr>
            <a:spLocks noGrp="1"/>
          </p:cNvSpPr>
          <p:nvPr>
            <p:ph idx="1"/>
          </p:nvPr>
        </p:nvSpPr>
        <p:spPr/>
        <p:txBody>
          <a:bodyPr/>
          <a:lstStyle/>
          <a:p>
            <a:r>
              <a:rPr lang="nl-NL" dirty="0" smtClean="0"/>
              <a:t>Een </a:t>
            </a:r>
            <a:r>
              <a:rPr lang="nl-NL" dirty="0" err="1" smtClean="0"/>
              <a:t>infographic</a:t>
            </a:r>
            <a:r>
              <a:rPr lang="nl-NL" dirty="0" smtClean="0"/>
              <a:t> per gemeente en per Nijmeegse wijk wordt gemaakt.</a:t>
            </a:r>
          </a:p>
          <a:p>
            <a:r>
              <a:rPr lang="nl-NL" dirty="0" smtClean="0"/>
              <a:t>Doel: om in gesprek te gaan o.a. met gemeente over op welk aspect van het GBS de gezondheidsmakelaar zich kan richten om te verbeteren, bepalen ambities komend jaar.</a:t>
            </a:r>
            <a:endParaRPr lang="nl-NL" dirty="0"/>
          </a:p>
        </p:txBody>
      </p:sp>
    </p:spTree>
    <p:extLst>
      <p:ext uri="{BB962C8B-B14F-4D97-AF65-F5344CB8AC3E}">
        <p14:creationId xmlns:p14="http://schemas.microsoft.com/office/powerpoint/2010/main" val="2263921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620688"/>
            <a:ext cx="8208912" cy="648072"/>
          </a:xfrm>
        </p:spPr>
        <p:txBody>
          <a:bodyPr/>
          <a:lstStyle/>
          <a:p>
            <a:pPr algn="l"/>
            <a:r>
              <a:rPr lang="nl-NL" dirty="0" smtClean="0"/>
              <a:t>Conclusie</a:t>
            </a:r>
            <a:endParaRPr lang="nl-NL" dirty="0"/>
          </a:p>
        </p:txBody>
      </p:sp>
      <p:sp>
        <p:nvSpPr>
          <p:cNvPr id="3" name="Tijdelijke aanduiding voor inhoud 2"/>
          <p:cNvSpPr>
            <a:spLocks noGrp="1"/>
          </p:cNvSpPr>
          <p:nvPr>
            <p:ph sz="half" idx="1"/>
          </p:nvPr>
        </p:nvSpPr>
        <p:spPr>
          <a:xfrm>
            <a:off x="467544" y="1700808"/>
            <a:ext cx="7355160" cy="4065315"/>
          </a:xfrm>
        </p:spPr>
        <p:txBody>
          <a:bodyPr>
            <a:noAutofit/>
          </a:bodyPr>
          <a:lstStyle/>
          <a:p>
            <a:r>
              <a:rPr lang="nl-NL" dirty="0" smtClean="0"/>
              <a:t>De vragenlijst geeft inzicht in de sterkte van het GBS</a:t>
            </a:r>
          </a:p>
          <a:p>
            <a:pPr marL="457200" lvl="1" indent="0">
              <a:buNone/>
            </a:pPr>
            <a:r>
              <a:rPr lang="nl-NL" dirty="0" smtClean="0"/>
              <a:t>+ Goede betrouwbaarheid (test-</a:t>
            </a:r>
            <a:r>
              <a:rPr lang="nl-NL" dirty="0" err="1" smtClean="0"/>
              <a:t>hertest</a:t>
            </a:r>
            <a:r>
              <a:rPr lang="nl-NL" dirty="0" smtClean="0"/>
              <a:t> goed)	</a:t>
            </a:r>
          </a:p>
          <a:p>
            <a:pPr marL="457200" lvl="1" indent="0">
              <a:buNone/>
            </a:pPr>
            <a:r>
              <a:rPr lang="nl-NL" dirty="0" smtClean="0"/>
              <a:t>+ Visualisatie van resultaten</a:t>
            </a:r>
          </a:p>
          <a:p>
            <a:pPr marL="457200" lvl="1" indent="0">
              <a:buNone/>
            </a:pPr>
            <a:r>
              <a:rPr lang="nl-NL" dirty="0" smtClean="0"/>
              <a:t>- Alleen </a:t>
            </a:r>
            <a:r>
              <a:rPr lang="nl-NL" dirty="0"/>
              <a:t>k</a:t>
            </a:r>
            <a:r>
              <a:rPr lang="nl-NL" dirty="0" smtClean="0"/>
              <a:t>wantitatieve data</a:t>
            </a:r>
            <a:endParaRPr lang="nl-NL" dirty="0"/>
          </a:p>
          <a:p>
            <a:pPr marL="457200" lvl="1" indent="0">
              <a:buNone/>
            </a:pPr>
            <a:endParaRPr lang="nl-NL" dirty="0" smtClean="0"/>
          </a:p>
          <a:p>
            <a:r>
              <a:rPr lang="nl-NL" dirty="0" smtClean="0"/>
              <a:t>Aanbeveling</a:t>
            </a:r>
          </a:p>
          <a:p>
            <a:pPr lvl="1">
              <a:buFont typeface="Arial" panose="020B0604020202020204" pitchFamily="34" charset="0"/>
              <a:buChar char="•"/>
            </a:pPr>
            <a:r>
              <a:rPr lang="nl-NL" dirty="0" smtClean="0"/>
              <a:t>Het gebruik van de vragenlijst om in gesprek te gaan over resultaten.</a:t>
            </a:r>
          </a:p>
          <a:p>
            <a:pPr lvl="1">
              <a:buFont typeface="Arial" panose="020B0604020202020204" pitchFamily="34" charset="0"/>
              <a:buChar char="•"/>
            </a:pPr>
            <a:r>
              <a:rPr lang="nl-NL" dirty="0" smtClean="0"/>
              <a:t>Vragenlijst is nu te lang, deze kan sterk ingekort</a:t>
            </a:r>
          </a:p>
        </p:txBody>
      </p:sp>
    </p:spTree>
    <p:extLst>
      <p:ext uri="{BB962C8B-B14F-4D97-AF65-F5344CB8AC3E}">
        <p14:creationId xmlns:p14="http://schemas.microsoft.com/office/powerpoint/2010/main" val="1326902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nl-NL" dirty="0"/>
          </a:p>
        </p:txBody>
      </p:sp>
      <p:sp>
        <p:nvSpPr>
          <p:cNvPr id="3" name="Tekstvak 2"/>
          <p:cNvSpPr txBox="1"/>
          <p:nvPr/>
        </p:nvSpPr>
        <p:spPr>
          <a:xfrm>
            <a:off x="1259632" y="4941168"/>
            <a:ext cx="6840760" cy="646331"/>
          </a:xfrm>
          <a:prstGeom prst="rect">
            <a:avLst/>
          </a:prstGeom>
          <a:noFill/>
        </p:spPr>
        <p:txBody>
          <a:bodyPr wrap="square" rtlCol="0">
            <a:spAutoFit/>
          </a:bodyPr>
          <a:lstStyle/>
          <a:p>
            <a:pPr algn="ctr"/>
            <a:r>
              <a:rPr lang="nl-NL" dirty="0" smtClean="0"/>
              <a:t>Eva Smit – Karlijn Leenaars – Annemarie Wagemakers </a:t>
            </a:r>
          </a:p>
          <a:p>
            <a:pPr algn="ctr"/>
            <a:r>
              <a:rPr lang="nl-NL" dirty="0" smtClean="0"/>
              <a:t>Gerard Molleman – Koos van der Velden</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3" y="-23006"/>
            <a:ext cx="9174674" cy="688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416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en-US" b="1" dirty="0" smtClean="0"/>
              <a:t>De Buurtsportcoach</a:t>
            </a:r>
            <a:endParaRPr lang="en-US" b="1" dirty="0"/>
          </a:p>
        </p:txBody>
      </p:sp>
      <p:sp>
        <p:nvSpPr>
          <p:cNvPr id="3" name="Tijdelijke aanduiding voor tekst 2"/>
          <p:cNvSpPr>
            <a:spLocks noGrp="1"/>
          </p:cNvSpPr>
          <p:nvPr>
            <p:ph type="body" sz="quarter" idx="10"/>
          </p:nvPr>
        </p:nvSpPr>
        <p:spPr/>
        <p:txBody>
          <a:bodyPr/>
          <a:lstStyle/>
          <a:p>
            <a:pPr algn="ctr">
              <a:lnSpc>
                <a:spcPct val="150000"/>
              </a:lnSpc>
            </a:pPr>
            <a:r>
              <a:rPr lang="nl-NL" dirty="0" smtClean="0"/>
              <a:t>Het Ministerie van VWS heeft de buurtsportcoach geïntroduceerd. </a:t>
            </a:r>
          </a:p>
          <a:p>
            <a:pPr algn="ctr">
              <a:lnSpc>
                <a:spcPct val="150000"/>
              </a:lnSpc>
            </a:pPr>
            <a:r>
              <a:rPr lang="nl-NL" dirty="0" smtClean="0"/>
              <a:t>Aan deze buurtsportcoach wordt een makelaarsrol toegekend.</a:t>
            </a:r>
          </a:p>
          <a:p>
            <a:pPr algn="ctr">
              <a:lnSpc>
                <a:spcPct val="150000"/>
              </a:lnSpc>
            </a:pPr>
            <a:r>
              <a:rPr lang="nl-NL" dirty="0" smtClean="0"/>
              <a:t>Mensen gaan deelnemen aan sport- en beweegactiviteiten.</a:t>
            </a:r>
          </a:p>
          <a:p>
            <a:pPr algn="ctr">
              <a:lnSpc>
                <a:spcPct val="150000"/>
              </a:lnSpc>
            </a:pPr>
            <a:r>
              <a:rPr lang="nl-NL" dirty="0" smtClean="0"/>
              <a:t> </a:t>
            </a:r>
            <a:endParaRPr lang="nl-NL" dirty="0"/>
          </a:p>
        </p:txBody>
      </p:sp>
      <p:pic>
        <p:nvPicPr>
          <p:cNvPr id="5122" name="Picture 2" descr="http://www.nikolasander.net/wp-content/uploads/Bridging-the-Gap.jpg">
            <a:hlinkClick r:id="rId3"/>
          </p:cNvPr>
          <p:cNvPicPr>
            <a:picLocks noChangeAspect="1" noChangeArrowheads="1"/>
          </p:cNvPicPr>
          <p:nvPr/>
        </p:nvPicPr>
        <p:blipFill>
          <a:blip r:embed="rId4" cstate="print"/>
          <a:srcRect/>
          <a:stretch>
            <a:fillRect/>
          </a:stretch>
        </p:blipFill>
        <p:spPr bwMode="auto">
          <a:xfrm>
            <a:off x="1763688" y="3087099"/>
            <a:ext cx="5544616" cy="3005105"/>
          </a:xfrm>
          <a:prstGeom prst="rect">
            <a:avLst/>
          </a:prstGeom>
          <a:noFill/>
        </p:spPr>
      </p:pic>
      <p:sp>
        <p:nvSpPr>
          <p:cNvPr id="6" name="Tekstvak 5"/>
          <p:cNvSpPr txBox="1"/>
          <p:nvPr/>
        </p:nvSpPr>
        <p:spPr>
          <a:xfrm>
            <a:off x="539552" y="5435932"/>
            <a:ext cx="1368152" cy="369332"/>
          </a:xfrm>
          <a:prstGeom prst="rect">
            <a:avLst/>
          </a:prstGeom>
          <a:noFill/>
        </p:spPr>
        <p:txBody>
          <a:bodyPr wrap="square" rtlCol="0">
            <a:spAutoFit/>
          </a:bodyPr>
          <a:lstStyle/>
          <a:p>
            <a:pPr algn="ctr"/>
            <a:r>
              <a:rPr lang="nl-NL" b="1" dirty="0" smtClean="0">
                <a:solidFill>
                  <a:srgbClr val="FF0000"/>
                </a:solidFill>
              </a:rPr>
              <a:t>Zorg</a:t>
            </a:r>
            <a:endParaRPr lang="nl-NL" b="1" dirty="0">
              <a:solidFill>
                <a:srgbClr val="FF0000"/>
              </a:solidFill>
            </a:endParaRPr>
          </a:p>
        </p:txBody>
      </p:sp>
      <p:sp>
        <p:nvSpPr>
          <p:cNvPr id="7" name="Tekstvak 6"/>
          <p:cNvSpPr txBox="1"/>
          <p:nvPr/>
        </p:nvSpPr>
        <p:spPr>
          <a:xfrm>
            <a:off x="7236296" y="5445224"/>
            <a:ext cx="1368152" cy="369332"/>
          </a:xfrm>
          <a:prstGeom prst="rect">
            <a:avLst/>
          </a:prstGeom>
          <a:noFill/>
        </p:spPr>
        <p:txBody>
          <a:bodyPr wrap="square" rtlCol="0">
            <a:spAutoFit/>
          </a:bodyPr>
          <a:lstStyle/>
          <a:p>
            <a:pPr algn="ctr"/>
            <a:r>
              <a:rPr lang="en-US" b="1" dirty="0" smtClean="0">
                <a:solidFill>
                  <a:srgbClr val="FF0000"/>
                </a:solidFill>
              </a:rPr>
              <a:t>Sport</a:t>
            </a:r>
            <a:endParaRPr lang="en-US" b="1" dirty="0">
              <a:solidFill>
                <a:srgbClr val="FF0000"/>
              </a:solidFill>
            </a:endParaRPr>
          </a:p>
        </p:txBody>
      </p:sp>
    </p:spTree>
    <p:extLst>
      <p:ext uri="{BB962C8B-B14F-4D97-AF65-F5344CB8AC3E}">
        <p14:creationId xmlns:p14="http://schemas.microsoft.com/office/powerpoint/2010/main" val="364083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272808" cy="634082"/>
          </a:xfrm>
        </p:spPr>
        <p:txBody>
          <a:bodyPr>
            <a:normAutofit fontScale="90000"/>
          </a:bodyPr>
          <a:lstStyle/>
          <a:p>
            <a:r>
              <a:rPr lang="nl-NL" sz="2800" dirty="0" smtClean="0"/>
              <a:t>Onderzoek verbinding zorg, sport en bewegen</a:t>
            </a:r>
            <a:endParaRPr lang="nl-NL" sz="2800" dirty="0"/>
          </a:p>
        </p:txBody>
      </p:sp>
      <p:sp>
        <p:nvSpPr>
          <p:cNvPr id="3" name="Text Placeholder 2"/>
          <p:cNvSpPr>
            <a:spLocks noGrp="1"/>
          </p:cNvSpPr>
          <p:nvPr>
            <p:ph type="body" sz="quarter" idx="10"/>
          </p:nvPr>
        </p:nvSpPr>
        <p:spPr/>
        <p:txBody>
          <a:bodyPr>
            <a:normAutofit fontScale="85000" lnSpcReduction="20000"/>
          </a:bodyPr>
          <a:lstStyle/>
          <a:p>
            <a:pPr marL="342900" indent="-342900"/>
            <a:r>
              <a:rPr lang="nl-NL" dirty="0" smtClean="0"/>
              <a:t>14 buurtsportcoaches in 9 gemeenten:  14 casestudies</a:t>
            </a:r>
          </a:p>
          <a:p>
            <a:pPr marL="342900" indent="-342900">
              <a:buFont typeface="Arial" panose="020B0604020202020204" pitchFamily="34" charset="0"/>
              <a:buChar char="•"/>
            </a:pPr>
            <a:r>
              <a:rPr lang="nl-NL" dirty="0" smtClean="0"/>
              <a:t>Utrecht, Den Haag, Den Bosch, Heusden, Zwolle, Hoogeveen, Franeker, Nijmegen en Emmen</a:t>
            </a:r>
          </a:p>
          <a:p>
            <a:pPr marL="342900" indent="-342900"/>
            <a:endParaRPr lang="nl-NL" dirty="0" smtClean="0"/>
          </a:p>
          <a:p>
            <a:pPr marL="0" indent="0"/>
            <a:endParaRPr lang="nl-NL" dirty="0" smtClean="0"/>
          </a:p>
          <a:p>
            <a:pPr marL="0" indent="0"/>
            <a:endParaRPr lang="nl-NL" dirty="0"/>
          </a:p>
          <a:p>
            <a:pPr marL="0" indent="0"/>
            <a:endParaRPr lang="nl-NL" dirty="0" smtClean="0"/>
          </a:p>
          <a:p>
            <a:pPr marL="0" indent="0"/>
            <a:endParaRPr lang="nl-NL" dirty="0" smtClean="0"/>
          </a:p>
          <a:p>
            <a:pPr marL="0" indent="0"/>
            <a:endParaRPr lang="nl-NL" dirty="0" smtClean="0"/>
          </a:p>
          <a:p>
            <a:pPr marL="0" indent="0"/>
            <a:r>
              <a:rPr lang="nl-NL" dirty="0" smtClean="0"/>
              <a:t>Studie II: effect van interventies</a:t>
            </a:r>
          </a:p>
          <a:p>
            <a:pPr marL="0" indent="0"/>
            <a:endParaRPr lang="nl-NL" dirty="0" smtClean="0"/>
          </a:p>
          <a:p>
            <a:pPr>
              <a:buFont typeface="Arial" pitchFamily="34" charset="0"/>
              <a:buChar char="•"/>
            </a:pPr>
            <a:r>
              <a:rPr lang="nl-NL" dirty="0" smtClean="0"/>
              <a:t>Type activiteiten en het bereik</a:t>
            </a:r>
            <a:endParaRPr lang="nl-NL" dirty="0"/>
          </a:p>
          <a:p>
            <a:pPr>
              <a:buFont typeface="Arial" pitchFamily="34" charset="0"/>
              <a:buChar char="•"/>
            </a:pPr>
            <a:r>
              <a:rPr lang="nl-NL" dirty="0"/>
              <a:t>Randvoorwaarden </a:t>
            </a:r>
            <a:r>
              <a:rPr lang="nl-NL" dirty="0" smtClean="0"/>
              <a:t>zelfmanagement</a:t>
            </a:r>
            <a:r>
              <a:rPr lang="nl-NL" dirty="0"/>
              <a:t>, participatie en </a:t>
            </a:r>
            <a:r>
              <a:rPr lang="nl-NL" dirty="0" smtClean="0"/>
              <a:t>doorstroom</a:t>
            </a:r>
          </a:p>
          <a:p>
            <a:pPr>
              <a:buFont typeface="Arial" pitchFamily="34" charset="0"/>
              <a:buChar char="•"/>
            </a:pPr>
            <a:r>
              <a:rPr lang="nl-NL" dirty="0" smtClean="0"/>
              <a:t>Structurele beweegdeelname en gezondheidseffecten</a:t>
            </a:r>
            <a:endParaRPr lang="nl-N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916832"/>
            <a:ext cx="2588784" cy="307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19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anim calcmode="lin" valueType="num">
                                      <p:cBhvr additive="base">
                                        <p:cTn id="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 calcmode="lin" valueType="num">
                                      <p:cBhvr additive="base">
                                        <p:cTn id="1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Case studie</a:t>
            </a:r>
            <a:endParaRPr lang="nl-N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772816"/>
            <a:ext cx="2952328" cy="350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jntoelichting 1 4"/>
          <p:cNvSpPr/>
          <p:nvPr/>
        </p:nvSpPr>
        <p:spPr>
          <a:xfrm>
            <a:off x="6372200" y="2780928"/>
            <a:ext cx="2304256" cy="648072"/>
          </a:xfrm>
          <a:prstGeom prst="borderCallout1">
            <a:avLst>
              <a:gd name="adj1" fmla="val 62676"/>
              <a:gd name="adj2" fmla="val -4589"/>
              <a:gd name="adj3" fmla="val 6013"/>
              <a:gd name="adj4" fmla="val -39456"/>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Uitnodiging fittest GBA</a:t>
            </a:r>
          </a:p>
          <a:p>
            <a:pPr algn="ctr"/>
            <a:r>
              <a:rPr lang="nl-NL" sz="1200" dirty="0" smtClean="0">
                <a:solidFill>
                  <a:schemeClr val="tx1"/>
                </a:solidFill>
              </a:rPr>
              <a:t>Project 12 weken </a:t>
            </a:r>
            <a:endParaRPr lang="nl-NL" sz="1200" dirty="0">
              <a:solidFill>
                <a:schemeClr val="tx1"/>
              </a:solidFill>
            </a:endParaRPr>
          </a:p>
        </p:txBody>
      </p:sp>
      <p:sp>
        <p:nvSpPr>
          <p:cNvPr id="6" name="Lijntoelichting 1 5"/>
          <p:cNvSpPr/>
          <p:nvPr/>
        </p:nvSpPr>
        <p:spPr>
          <a:xfrm>
            <a:off x="6372200" y="3573016"/>
            <a:ext cx="2304256" cy="648072"/>
          </a:xfrm>
          <a:prstGeom prst="borderCallout1">
            <a:avLst>
              <a:gd name="adj1" fmla="val 62676"/>
              <a:gd name="adj2" fmla="val -4589"/>
              <a:gd name="adj3" fmla="val -43237"/>
              <a:gd name="adj4" fmla="val -61169"/>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PR, BSC, via via en doorverwijzing</a:t>
            </a:r>
          </a:p>
          <a:p>
            <a:pPr algn="ctr"/>
            <a:r>
              <a:rPr lang="nl-NL" sz="1200" dirty="0" smtClean="0">
                <a:solidFill>
                  <a:schemeClr val="tx1"/>
                </a:solidFill>
              </a:rPr>
              <a:t>Project 12 weken </a:t>
            </a:r>
          </a:p>
          <a:p>
            <a:pPr algn="ctr"/>
            <a:r>
              <a:rPr lang="nl-NL" sz="1200" dirty="0" smtClean="0">
                <a:solidFill>
                  <a:schemeClr val="tx1"/>
                </a:solidFill>
              </a:rPr>
              <a:t>Regulier sportaanbod</a:t>
            </a:r>
            <a:endParaRPr lang="nl-NL" sz="1200" dirty="0">
              <a:solidFill>
                <a:schemeClr val="tx1"/>
              </a:solidFill>
            </a:endParaRPr>
          </a:p>
        </p:txBody>
      </p:sp>
      <p:sp>
        <p:nvSpPr>
          <p:cNvPr id="7" name="Lijntoelichting 1 6"/>
          <p:cNvSpPr/>
          <p:nvPr/>
        </p:nvSpPr>
        <p:spPr>
          <a:xfrm>
            <a:off x="6372200" y="4365104"/>
            <a:ext cx="2304256" cy="648072"/>
          </a:xfrm>
          <a:prstGeom prst="borderCallout1">
            <a:avLst>
              <a:gd name="adj1" fmla="val 62676"/>
              <a:gd name="adj2" fmla="val -4589"/>
              <a:gd name="adj3" fmla="val -55217"/>
              <a:gd name="adj4" fmla="val -67908"/>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Doorverwijzing</a:t>
            </a:r>
          </a:p>
          <a:p>
            <a:pPr algn="ctr"/>
            <a:r>
              <a:rPr lang="nl-NL" sz="1200" dirty="0" smtClean="0">
                <a:solidFill>
                  <a:schemeClr val="tx1"/>
                </a:solidFill>
              </a:rPr>
              <a:t>Project 12 weken </a:t>
            </a:r>
          </a:p>
        </p:txBody>
      </p:sp>
      <p:sp>
        <p:nvSpPr>
          <p:cNvPr id="8" name="Lijntoelichting 1 7"/>
          <p:cNvSpPr/>
          <p:nvPr/>
        </p:nvSpPr>
        <p:spPr>
          <a:xfrm>
            <a:off x="6372200" y="1988840"/>
            <a:ext cx="2304256" cy="648072"/>
          </a:xfrm>
          <a:prstGeom prst="borderCallout1">
            <a:avLst>
              <a:gd name="adj1" fmla="val 62676"/>
              <a:gd name="adj2" fmla="val -4589"/>
              <a:gd name="adj3" fmla="val 92534"/>
              <a:gd name="adj4" fmla="val -57800"/>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Doorverwijzing </a:t>
            </a:r>
          </a:p>
          <a:p>
            <a:pPr algn="ctr"/>
            <a:r>
              <a:rPr lang="nl-NL" sz="1200" dirty="0" smtClean="0">
                <a:solidFill>
                  <a:schemeClr val="tx1"/>
                </a:solidFill>
              </a:rPr>
              <a:t>Regulier sportaanbod</a:t>
            </a:r>
            <a:endParaRPr lang="nl-NL" sz="1200" dirty="0">
              <a:solidFill>
                <a:schemeClr val="tx1"/>
              </a:solidFill>
            </a:endParaRPr>
          </a:p>
        </p:txBody>
      </p:sp>
      <p:sp>
        <p:nvSpPr>
          <p:cNvPr id="10" name="Lijntoelichting 1 9"/>
          <p:cNvSpPr/>
          <p:nvPr/>
        </p:nvSpPr>
        <p:spPr>
          <a:xfrm>
            <a:off x="323528" y="2780928"/>
            <a:ext cx="2304256" cy="648072"/>
          </a:xfrm>
          <a:prstGeom prst="borderCallout1">
            <a:avLst>
              <a:gd name="adj1" fmla="val 103940"/>
              <a:gd name="adj2" fmla="val 155266"/>
              <a:gd name="adj3" fmla="val 52602"/>
              <a:gd name="adj4" fmla="val 102805"/>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Doorverwijzing, PR, BSC, fittest</a:t>
            </a:r>
          </a:p>
          <a:p>
            <a:pPr algn="ctr"/>
            <a:r>
              <a:rPr lang="nl-NL" sz="1200" dirty="0" smtClean="0">
                <a:solidFill>
                  <a:schemeClr val="tx1"/>
                </a:solidFill>
              </a:rPr>
              <a:t>Regulier sportaanbod </a:t>
            </a:r>
            <a:endParaRPr lang="nl-NL" sz="1200" dirty="0">
              <a:solidFill>
                <a:schemeClr val="tx1"/>
              </a:solidFill>
            </a:endParaRPr>
          </a:p>
        </p:txBody>
      </p:sp>
      <p:sp>
        <p:nvSpPr>
          <p:cNvPr id="11" name="Lijntoelichting 1 10"/>
          <p:cNvSpPr/>
          <p:nvPr/>
        </p:nvSpPr>
        <p:spPr>
          <a:xfrm>
            <a:off x="323528" y="3573016"/>
            <a:ext cx="2304256" cy="648072"/>
          </a:xfrm>
          <a:prstGeom prst="borderCallout1">
            <a:avLst>
              <a:gd name="adj1" fmla="val 14757"/>
              <a:gd name="adj2" fmla="val 121947"/>
              <a:gd name="adj3" fmla="val 52602"/>
              <a:gd name="adj4" fmla="val 102805"/>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Doorverwijzing, PR, BSC, via via</a:t>
            </a:r>
          </a:p>
          <a:p>
            <a:pPr algn="ctr"/>
            <a:r>
              <a:rPr lang="nl-NL" sz="1200" dirty="0" smtClean="0">
                <a:solidFill>
                  <a:schemeClr val="tx1"/>
                </a:solidFill>
              </a:rPr>
              <a:t>Regulier sportaanbod </a:t>
            </a:r>
            <a:endParaRPr lang="nl-NL" sz="1200" dirty="0">
              <a:solidFill>
                <a:schemeClr val="tx1"/>
              </a:solidFill>
            </a:endParaRPr>
          </a:p>
        </p:txBody>
      </p:sp>
      <p:sp>
        <p:nvSpPr>
          <p:cNvPr id="12" name="Lijntoelichting 1 11"/>
          <p:cNvSpPr/>
          <p:nvPr/>
        </p:nvSpPr>
        <p:spPr>
          <a:xfrm>
            <a:off x="323528" y="4365104"/>
            <a:ext cx="2304256" cy="648072"/>
          </a:xfrm>
          <a:prstGeom prst="borderCallout1">
            <a:avLst>
              <a:gd name="adj1" fmla="val -49135"/>
              <a:gd name="adj2" fmla="val 148153"/>
              <a:gd name="adj3" fmla="val 52602"/>
              <a:gd name="adj4" fmla="val 102805"/>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Doorverwijzing en fittest GBA</a:t>
            </a:r>
          </a:p>
          <a:p>
            <a:pPr algn="ctr"/>
            <a:r>
              <a:rPr lang="nl-NL" sz="1200" dirty="0" smtClean="0">
                <a:solidFill>
                  <a:schemeClr val="tx1"/>
                </a:solidFill>
              </a:rPr>
              <a:t>Regulier sportaanbod </a:t>
            </a:r>
          </a:p>
          <a:p>
            <a:pPr algn="ctr"/>
            <a:r>
              <a:rPr lang="nl-NL" sz="1200" dirty="0" smtClean="0">
                <a:solidFill>
                  <a:schemeClr val="tx1"/>
                </a:solidFill>
              </a:rPr>
              <a:t>Project 12 weken</a:t>
            </a:r>
            <a:endParaRPr lang="nl-NL" sz="1200" dirty="0">
              <a:solidFill>
                <a:schemeClr val="tx1"/>
              </a:solidFill>
            </a:endParaRPr>
          </a:p>
        </p:txBody>
      </p:sp>
      <p:sp>
        <p:nvSpPr>
          <p:cNvPr id="13" name="Lijntoelichting 1 12"/>
          <p:cNvSpPr/>
          <p:nvPr/>
        </p:nvSpPr>
        <p:spPr>
          <a:xfrm>
            <a:off x="2915816" y="5301208"/>
            <a:ext cx="2304256" cy="648072"/>
          </a:xfrm>
          <a:prstGeom prst="borderCallout1">
            <a:avLst>
              <a:gd name="adj1" fmla="val -168934"/>
              <a:gd name="adj2" fmla="val 62422"/>
              <a:gd name="adj3" fmla="val -7297"/>
              <a:gd name="adj4" fmla="val 60876"/>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Doorverwijzing en fittest GBA</a:t>
            </a:r>
          </a:p>
          <a:p>
            <a:pPr algn="ctr"/>
            <a:r>
              <a:rPr lang="nl-NL" sz="1200" dirty="0" smtClean="0">
                <a:solidFill>
                  <a:schemeClr val="tx1"/>
                </a:solidFill>
              </a:rPr>
              <a:t>Regulier sportaanbod </a:t>
            </a:r>
          </a:p>
        </p:txBody>
      </p:sp>
      <p:sp>
        <p:nvSpPr>
          <p:cNvPr id="14" name="Lijntoelichting 1 13"/>
          <p:cNvSpPr/>
          <p:nvPr/>
        </p:nvSpPr>
        <p:spPr>
          <a:xfrm>
            <a:off x="323528" y="1988840"/>
            <a:ext cx="2304256" cy="648072"/>
          </a:xfrm>
          <a:prstGeom prst="borderCallout1">
            <a:avLst>
              <a:gd name="adj1" fmla="val 64008"/>
              <a:gd name="adj2" fmla="val 170240"/>
              <a:gd name="adj3" fmla="val 52602"/>
              <a:gd name="adj4" fmla="val 102805"/>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Doorverwijzing en PR</a:t>
            </a:r>
          </a:p>
          <a:p>
            <a:pPr algn="ctr"/>
            <a:r>
              <a:rPr lang="nl-NL" sz="1200" dirty="0" smtClean="0">
                <a:solidFill>
                  <a:schemeClr val="tx1"/>
                </a:solidFill>
              </a:rPr>
              <a:t>Project 12 -24 weken </a:t>
            </a:r>
            <a:endParaRPr lang="nl-NL" sz="1200" dirty="0">
              <a:solidFill>
                <a:schemeClr val="tx1"/>
              </a:solidFill>
            </a:endParaRPr>
          </a:p>
        </p:txBody>
      </p:sp>
    </p:spTree>
    <p:extLst>
      <p:ext uri="{BB962C8B-B14F-4D97-AF65-F5344CB8AC3E}">
        <p14:creationId xmlns:p14="http://schemas.microsoft.com/office/powerpoint/2010/main" val="23993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Vraagstelling</a:t>
            </a:r>
            <a:endParaRPr lang="nl-NL" dirty="0"/>
          </a:p>
        </p:txBody>
      </p:sp>
      <p:sp>
        <p:nvSpPr>
          <p:cNvPr id="3" name="Tijdelijke aanduiding voor tekst 2"/>
          <p:cNvSpPr>
            <a:spLocks noGrp="1"/>
          </p:cNvSpPr>
          <p:nvPr>
            <p:ph type="body" sz="quarter" idx="10"/>
          </p:nvPr>
        </p:nvSpPr>
        <p:spPr>
          <a:xfrm>
            <a:off x="251520" y="1268413"/>
            <a:ext cx="8712968" cy="4608512"/>
          </a:xfrm>
        </p:spPr>
        <p:txBody>
          <a:bodyPr/>
          <a:lstStyle/>
          <a:p>
            <a:pPr>
              <a:buFont typeface="Arial" pitchFamily="34" charset="0"/>
              <a:buChar char="•"/>
            </a:pPr>
            <a:r>
              <a:rPr lang="nl-NL" dirty="0" smtClean="0"/>
              <a:t>3 verschillende wervingsstrategieën</a:t>
            </a:r>
          </a:p>
          <a:p>
            <a:pPr lvl="2">
              <a:buFont typeface="Arial" pitchFamily="34" charset="0"/>
              <a:buChar char="•"/>
            </a:pPr>
            <a:r>
              <a:rPr lang="nl-NL" dirty="0" smtClean="0"/>
              <a:t>PR = media, via buurtbewoners, krant, bekendheid buurtsportcoach</a:t>
            </a:r>
          </a:p>
          <a:p>
            <a:pPr lvl="2">
              <a:buFont typeface="Arial" pitchFamily="34" charset="0"/>
              <a:buChar char="•"/>
            </a:pPr>
            <a:r>
              <a:rPr lang="nl-NL" dirty="0" smtClean="0"/>
              <a:t>Een persoonlijke uitnodiging d.m.v. Gemeentelijke Basisadministratie</a:t>
            </a:r>
          </a:p>
          <a:p>
            <a:pPr lvl="2">
              <a:buFont typeface="Arial" pitchFamily="34" charset="0"/>
              <a:buChar char="•"/>
            </a:pPr>
            <a:r>
              <a:rPr lang="nl-NL" dirty="0" smtClean="0"/>
              <a:t>Doorverwijzing van zorg-, welzijns- of andere professionals</a:t>
            </a:r>
          </a:p>
          <a:p>
            <a:pPr>
              <a:buFont typeface="Arial" pitchFamily="34" charset="0"/>
              <a:buChar char="•"/>
            </a:pPr>
            <a:endParaRPr lang="nl-NL" dirty="0" smtClean="0"/>
          </a:p>
          <a:p>
            <a:endParaRPr lang="nl-NL" dirty="0" smtClean="0"/>
          </a:p>
          <a:p>
            <a:pPr>
              <a:buFont typeface="Arial" pitchFamily="34" charset="0"/>
              <a:buChar char="•"/>
            </a:pPr>
            <a:endParaRPr lang="nl-NL" dirty="0" smtClean="0"/>
          </a:p>
          <a:p>
            <a:pPr>
              <a:buFont typeface="Arial" pitchFamily="34" charset="0"/>
              <a:buChar char="•"/>
            </a:pPr>
            <a:r>
              <a:rPr lang="nl-NL" dirty="0" smtClean="0"/>
              <a:t>Welke doelgroepen worden bereikt met deze wervingsmethodes?</a:t>
            </a:r>
            <a:br>
              <a:rPr lang="nl-NL" dirty="0" smtClean="0"/>
            </a:br>
            <a:endParaRPr lang="nl-NL" dirty="0" smtClean="0"/>
          </a:p>
          <a:p>
            <a:pPr>
              <a:buFont typeface="Arial" pitchFamily="34" charset="0"/>
              <a:buChar char="•"/>
            </a:pPr>
            <a:r>
              <a:rPr lang="nl-NL" dirty="0" smtClean="0"/>
              <a:t>Verschillen deze doelgroepen van elkaar?</a:t>
            </a:r>
          </a:p>
        </p:txBody>
      </p:sp>
      <p:pic>
        <p:nvPicPr>
          <p:cNvPr id="1026" name="Picture 2" descr="Afbeeldingsresultaat voor vraagteken">
            <a:hlinkClick r:id="rId2"/>
          </p:cNvPr>
          <p:cNvPicPr>
            <a:picLocks noChangeAspect="1" noChangeArrowheads="1"/>
          </p:cNvPicPr>
          <p:nvPr/>
        </p:nvPicPr>
        <p:blipFill>
          <a:blip r:embed="rId3" cstate="print"/>
          <a:srcRect/>
          <a:stretch>
            <a:fillRect/>
          </a:stretch>
        </p:blipFill>
        <p:spPr bwMode="auto">
          <a:xfrm>
            <a:off x="5796136" y="3933056"/>
            <a:ext cx="2086745" cy="2086745"/>
          </a:xfrm>
          <a:prstGeom prst="rect">
            <a:avLst/>
          </a:prstGeom>
          <a:noFill/>
        </p:spPr>
      </p:pic>
    </p:spTree>
    <p:extLst>
      <p:ext uri="{BB962C8B-B14F-4D97-AF65-F5344CB8AC3E}">
        <p14:creationId xmlns:p14="http://schemas.microsoft.com/office/powerpoint/2010/main" val="291618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Methode</a:t>
            </a:r>
            <a:endParaRPr lang="nl-NL" dirty="0"/>
          </a:p>
        </p:txBody>
      </p:sp>
      <p:sp>
        <p:nvSpPr>
          <p:cNvPr id="3" name="Tijdelijke aanduiding voor tekst 2"/>
          <p:cNvSpPr>
            <a:spLocks noGrp="1"/>
          </p:cNvSpPr>
          <p:nvPr>
            <p:ph type="body" sz="quarter" idx="10"/>
          </p:nvPr>
        </p:nvSpPr>
        <p:spPr/>
        <p:txBody>
          <a:bodyPr>
            <a:normAutofit lnSpcReduction="10000"/>
          </a:bodyPr>
          <a:lstStyle/>
          <a:p>
            <a:pPr marL="342900" indent="-342900">
              <a:buFont typeface="Arial" panose="020B0604020202020204" pitchFamily="34" charset="0"/>
              <a:buChar char="•"/>
            </a:pPr>
            <a:r>
              <a:rPr lang="nl-NL" dirty="0" smtClean="0"/>
              <a:t>Covenience sampling</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17 buurtsportcoaches uit 12 gemeenten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Inclusie van 368 deelnemers</a:t>
            </a:r>
          </a:p>
          <a:p>
            <a:pPr marL="990600" lvl="2" indent="-342900">
              <a:buFont typeface="Arial" panose="020B0604020202020204" pitchFamily="34" charset="0"/>
              <a:buChar char="•"/>
            </a:pPr>
            <a:r>
              <a:rPr lang="nl-NL" dirty="0" smtClean="0"/>
              <a:t>135 deelnemers via PR</a:t>
            </a:r>
          </a:p>
          <a:p>
            <a:pPr marL="990600" lvl="2" indent="-342900">
              <a:buFont typeface="Arial" panose="020B0604020202020204" pitchFamily="34" charset="0"/>
              <a:buChar char="•"/>
            </a:pPr>
            <a:r>
              <a:rPr lang="nl-NL" dirty="0" smtClean="0"/>
              <a:t>137 deelnemers via een persoonlijke brief</a:t>
            </a:r>
          </a:p>
          <a:p>
            <a:pPr marL="990600" lvl="2" indent="-342900">
              <a:buFont typeface="Arial" panose="020B0604020202020204" pitchFamily="34" charset="0"/>
              <a:buChar char="•"/>
            </a:pPr>
            <a:r>
              <a:rPr lang="nl-NL" dirty="0" smtClean="0"/>
              <a:t>96 deelnemers middels een doorverwijzing</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Meting van fysieke fitheid </a:t>
            </a:r>
            <a:r>
              <a:rPr lang="nl-NL" sz="1800" dirty="0" smtClean="0"/>
              <a:t>(BMI, Middelomtrek, lenigheid, kracht, uithouding) </a:t>
            </a: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Vragenlijst </a:t>
            </a:r>
            <a:r>
              <a:rPr lang="nl-NL" sz="1800" dirty="0" smtClean="0"/>
              <a:t>(Ervaren gezondheid, motivatie, vertrouwen, bewegen, morbiditeit)</a:t>
            </a:r>
            <a:endParaRPr lang="nl-NL" dirty="0" smtClean="0"/>
          </a:p>
          <a:p>
            <a:pPr marL="0" indent="0"/>
            <a:endParaRPr lang="nl-NL" dirty="0"/>
          </a:p>
        </p:txBody>
      </p:sp>
    </p:spTree>
    <p:extLst>
      <p:ext uri="{BB962C8B-B14F-4D97-AF65-F5344CB8AC3E}">
        <p14:creationId xmlns:p14="http://schemas.microsoft.com/office/powerpoint/2010/main" val="2796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Resultaten</a:t>
            </a: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522414428"/>
              </p:ext>
            </p:extLst>
          </p:nvPr>
        </p:nvGraphicFramePr>
        <p:xfrm>
          <a:off x="251520" y="1412776"/>
          <a:ext cx="8568952" cy="3969441"/>
        </p:xfrm>
        <a:graphic>
          <a:graphicData uri="http://schemas.openxmlformats.org/drawingml/2006/table">
            <a:tbl>
              <a:tblPr firstRow="1" bandRow="1">
                <a:tableStyleId>{1E171933-4619-4E11-9A3F-F7608DF75F80}</a:tableStyleId>
              </a:tblPr>
              <a:tblGrid>
                <a:gridCol w="3096344"/>
                <a:gridCol w="1872208"/>
                <a:gridCol w="1872208"/>
                <a:gridCol w="1728192"/>
              </a:tblGrid>
              <a:tr h="567063">
                <a:tc>
                  <a:txBody>
                    <a:bodyPr/>
                    <a:lstStyle/>
                    <a:p>
                      <a:endParaRPr lang="en-US" dirty="0"/>
                    </a:p>
                  </a:txBody>
                  <a:tcPr/>
                </a:tc>
                <a:tc>
                  <a:txBody>
                    <a:bodyPr/>
                    <a:lstStyle/>
                    <a:p>
                      <a:r>
                        <a:rPr lang="en-US" dirty="0" smtClean="0"/>
                        <a:t>PR</a:t>
                      </a:r>
                      <a:endParaRPr lang="en-US" dirty="0"/>
                    </a:p>
                  </a:txBody>
                  <a:tcPr/>
                </a:tc>
                <a:tc>
                  <a:txBody>
                    <a:bodyPr/>
                    <a:lstStyle/>
                    <a:p>
                      <a:r>
                        <a:rPr lang="en-US" dirty="0" smtClean="0"/>
                        <a:t>Brief</a:t>
                      </a:r>
                      <a:endParaRPr lang="en-US" dirty="0"/>
                    </a:p>
                  </a:txBody>
                  <a:tcPr/>
                </a:tc>
                <a:tc>
                  <a:txBody>
                    <a:bodyPr/>
                    <a:lstStyle/>
                    <a:p>
                      <a:r>
                        <a:rPr lang="en-US" dirty="0" smtClean="0"/>
                        <a:t>Verwijzing</a:t>
                      </a:r>
                      <a:endParaRPr lang="en-US" dirty="0"/>
                    </a:p>
                  </a:txBody>
                  <a:tcPr/>
                </a:tc>
              </a:tr>
              <a:tr h="567063">
                <a:tc>
                  <a:txBody>
                    <a:bodyPr/>
                    <a:lstStyle/>
                    <a:p>
                      <a:r>
                        <a:rPr lang="en-US" dirty="0" smtClean="0"/>
                        <a:t>BMI  (kg/m</a:t>
                      </a:r>
                      <a:r>
                        <a:rPr lang="en-US" baseline="30000" dirty="0" smtClean="0"/>
                        <a:t>2</a:t>
                      </a:r>
                      <a:r>
                        <a:rPr lang="en-US" baseline="0" dirty="0" smtClean="0"/>
                        <a:t>)</a:t>
                      </a:r>
                      <a:endParaRPr lang="en-US" dirty="0"/>
                    </a:p>
                  </a:txBody>
                  <a:tcPr/>
                </a:tc>
                <a:tc>
                  <a:txBody>
                    <a:bodyPr/>
                    <a:lstStyle/>
                    <a:p>
                      <a:r>
                        <a:rPr lang="en-US" dirty="0" smtClean="0"/>
                        <a:t>29.68*</a:t>
                      </a:r>
                      <a:endParaRPr lang="en-US" dirty="0"/>
                    </a:p>
                  </a:txBody>
                  <a:tcPr/>
                </a:tc>
                <a:tc>
                  <a:txBody>
                    <a:bodyPr/>
                    <a:lstStyle/>
                    <a:p>
                      <a:r>
                        <a:rPr lang="en-US" dirty="0" smtClean="0"/>
                        <a:t>27.74*</a:t>
                      </a:r>
                      <a:endParaRPr lang="en-US" dirty="0"/>
                    </a:p>
                  </a:txBody>
                  <a:tcPr/>
                </a:tc>
                <a:tc>
                  <a:txBody>
                    <a:bodyPr/>
                    <a:lstStyle/>
                    <a:p>
                      <a:r>
                        <a:rPr lang="en-US" dirty="0" smtClean="0"/>
                        <a:t>32.5*</a:t>
                      </a:r>
                      <a:endParaRPr lang="en-US" dirty="0"/>
                    </a:p>
                  </a:txBody>
                  <a:tcPr/>
                </a:tc>
              </a:tr>
              <a:tr h="567063">
                <a:tc>
                  <a:txBody>
                    <a:bodyPr/>
                    <a:lstStyle/>
                    <a:p>
                      <a:r>
                        <a:rPr lang="en-US" dirty="0" smtClean="0"/>
                        <a:t>Middelomtrek (cm)</a:t>
                      </a:r>
                      <a:endParaRPr lang="en-US" dirty="0"/>
                    </a:p>
                  </a:txBody>
                  <a:tcPr/>
                </a:tc>
                <a:tc>
                  <a:txBody>
                    <a:bodyPr/>
                    <a:lstStyle/>
                    <a:p>
                      <a:r>
                        <a:rPr lang="en-US" dirty="0" smtClean="0"/>
                        <a:t>97.1</a:t>
                      </a:r>
                      <a:endParaRPr lang="en-US" dirty="0"/>
                    </a:p>
                  </a:txBody>
                  <a:tcPr/>
                </a:tc>
                <a:tc>
                  <a:txBody>
                    <a:bodyPr/>
                    <a:lstStyle/>
                    <a:p>
                      <a:r>
                        <a:rPr lang="en-US" dirty="0" smtClean="0"/>
                        <a:t>96.7</a:t>
                      </a:r>
                      <a:endParaRPr lang="en-US" dirty="0"/>
                    </a:p>
                  </a:txBody>
                  <a:tcPr/>
                </a:tc>
                <a:tc>
                  <a:txBody>
                    <a:bodyPr/>
                    <a:lstStyle/>
                    <a:p>
                      <a:r>
                        <a:rPr lang="en-US" dirty="0" smtClean="0"/>
                        <a:t>107.3*</a:t>
                      </a:r>
                      <a:endParaRPr lang="en-US" dirty="0"/>
                    </a:p>
                  </a:txBody>
                  <a:tcPr/>
                </a:tc>
              </a:tr>
              <a:tr h="567063">
                <a:tc>
                  <a:txBody>
                    <a:bodyPr/>
                    <a:lstStyle/>
                    <a:p>
                      <a:r>
                        <a:rPr lang="en-US" dirty="0" smtClean="0"/>
                        <a:t>Ruglenigheid (cm)</a:t>
                      </a:r>
                      <a:endParaRPr lang="en-US" dirty="0"/>
                    </a:p>
                  </a:txBody>
                  <a:tcPr/>
                </a:tc>
                <a:tc>
                  <a:txBody>
                    <a:bodyPr/>
                    <a:lstStyle/>
                    <a:p>
                      <a:r>
                        <a:rPr lang="en-US" dirty="0" smtClean="0"/>
                        <a:t>20.8</a:t>
                      </a:r>
                      <a:endParaRPr lang="en-US" dirty="0"/>
                    </a:p>
                  </a:txBody>
                  <a:tcPr/>
                </a:tc>
                <a:tc>
                  <a:txBody>
                    <a:bodyPr/>
                    <a:lstStyle/>
                    <a:p>
                      <a:r>
                        <a:rPr lang="en-US" dirty="0" smtClean="0"/>
                        <a:t>20.3</a:t>
                      </a:r>
                      <a:endParaRPr lang="en-US" dirty="0"/>
                    </a:p>
                  </a:txBody>
                  <a:tcPr/>
                </a:tc>
                <a:tc>
                  <a:txBody>
                    <a:bodyPr/>
                    <a:lstStyle/>
                    <a:p>
                      <a:r>
                        <a:rPr lang="en-US" dirty="0" smtClean="0"/>
                        <a:t>20.5</a:t>
                      </a:r>
                      <a:endParaRPr lang="en-US" dirty="0"/>
                    </a:p>
                  </a:txBody>
                  <a:tcPr/>
                </a:tc>
              </a:tr>
              <a:tr h="567063">
                <a:tc>
                  <a:txBody>
                    <a:bodyPr/>
                    <a:lstStyle/>
                    <a:p>
                      <a:r>
                        <a:rPr lang="en-US" dirty="0" smtClean="0"/>
                        <a:t>Schouderlenigheid (cm)</a:t>
                      </a:r>
                      <a:endParaRPr lang="en-US" dirty="0"/>
                    </a:p>
                  </a:txBody>
                  <a:tcPr/>
                </a:tc>
                <a:tc>
                  <a:txBody>
                    <a:bodyPr/>
                    <a:lstStyle/>
                    <a:p>
                      <a:r>
                        <a:rPr lang="en-US" dirty="0" smtClean="0"/>
                        <a:t>8.7</a:t>
                      </a:r>
                      <a:endParaRPr lang="en-US" dirty="0"/>
                    </a:p>
                  </a:txBody>
                  <a:tcPr/>
                </a:tc>
                <a:tc>
                  <a:txBody>
                    <a:bodyPr/>
                    <a:lstStyle/>
                    <a:p>
                      <a:r>
                        <a:rPr lang="en-US" dirty="0" smtClean="0"/>
                        <a:t>8.3</a:t>
                      </a:r>
                      <a:endParaRPr lang="en-US" dirty="0"/>
                    </a:p>
                  </a:txBody>
                  <a:tcPr/>
                </a:tc>
                <a:tc>
                  <a:txBody>
                    <a:bodyPr/>
                    <a:lstStyle/>
                    <a:p>
                      <a:r>
                        <a:rPr lang="en-US" dirty="0" smtClean="0"/>
                        <a:t>11.8^</a:t>
                      </a:r>
                      <a:endParaRPr lang="en-US" dirty="0"/>
                    </a:p>
                  </a:txBody>
                  <a:tcPr/>
                </a:tc>
              </a:tr>
              <a:tr h="567063">
                <a:tc>
                  <a:txBody>
                    <a:bodyPr/>
                    <a:lstStyle/>
                    <a:p>
                      <a:r>
                        <a:rPr lang="en-US" dirty="0" smtClean="0"/>
                        <a:t>Beenkracht (aantal</a:t>
                      </a:r>
                      <a:r>
                        <a:rPr lang="en-US" baseline="0" dirty="0" smtClean="0"/>
                        <a:t> keer)</a:t>
                      </a:r>
                      <a:endParaRPr lang="en-US" dirty="0"/>
                    </a:p>
                  </a:txBody>
                  <a:tcPr/>
                </a:tc>
                <a:tc>
                  <a:txBody>
                    <a:bodyPr/>
                    <a:lstStyle/>
                    <a:p>
                      <a:r>
                        <a:rPr lang="en-US" dirty="0" smtClean="0"/>
                        <a:t>12.8</a:t>
                      </a:r>
                      <a:endParaRPr lang="en-US" dirty="0"/>
                    </a:p>
                  </a:txBody>
                  <a:tcPr/>
                </a:tc>
                <a:tc>
                  <a:txBody>
                    <a:bodyPr/>
                    <a:lstStyle/>
                    <a:p>
                      <a:r>
                        <a:rPr lang="en-US" dirty="0" smtClean="0"/>
                        <a:t>13.7</a:t>
                      </a:r>
                      <a:endParaRPr lang="en-US" dirty="0"/>
                    </a:p>
                  </a:txBody>
                  <a:tcPr/>
                </a:tc>
                <a:tc>
                  <a:txBody>
                    <a:bodyPr/>
                    <a:lstStyle/>
                    <a:p>
                      <a:r>
                        <a:rPr lang="en-US" dirty="0" smtClean="0"/>
                        <a:t>11.8^</a:t>
                      </a:r>
                      <a:endParaRPr lang="en-US" dirty="0"/>
                    </a:p>
                  </a:txBody>
                  <a:tcPr/>
                </a:tc>
              </a:tr>
              <a:tr h="567063">
                <a:tc>
                  <a:txBody>
                    <a:bodyPr/>
                    <a:lstStyle/>
                    <a:p>
                      <a:r>
                        <a:rPr lang="en-US" dirty="0" smtClean="0"/>
                        <a:t>Uithoudingsvermogen (m)</a:t>
                      </a:r>
                      <a:endParaRPr lang="en-US" dirty="0"/>
                    </a:p>
                  </a:txBody>
                  <a:tcPr/>
                </a:tc>
                <a:tc>
                  <a:txBody>
                    <a:bodyPr/>
                    <a:lstStyle/>
                    <a:p>
                      <a:r>
                        <a:rPr lang="en-US" dirty="0" smtClean="0"/>
                        <a:t>431.6</a:t>
                      </a:r>
                      <a:endParaRPr lang="en-US" dirty="0"/>
                    </a:p>
                  </a:txBody>
                  <a:tcPr/>
                </a:tc>
                <a:tc>
                  <a:txBody>
                    <a:bodyPr/>
                    <a:lstStyle/>
                    <a:p>
                      <a:r>
                        <a:rPr lang="en-US" dirty="0" smtClean="0"/>
                        <a:t>474.4</a:t>
                      </a:r>
                      <a:endParaRPr lang="en-US" dirty="0"/>
                    </a:p>
                  </a:txBody>
                  <a:tcPr/>
                </a:tc>
                <a:tc>
                  <a:txBody>
                    <a:bodyPr/>
                    <a:lstStyle/>
                    <a:p>
                      <a:r>
                        <a:rPr lang="en-US" dirty="0" smtClean="0"/>
                        <a:t>395.8^</a:t>
                      </a:r>
                      <a:endParaRPr lang="en-US" dirty="0"/>
                    </a:p>
                  </a:txBody>
                  <a:tcPr/>
                </a:tc>
              </a:tr>
            </a:tbl>
          </a:graphicData>
        </a:graphic>
      </p:graphicFrame>
      <p:sp>
        <p:nvSpPr>
          <p:cNvPr id="5" name="Tekstvak 4"/>
          <p:cNvSpPr txBox="1"/>
          <p:nvPr/>
        </p:nvSpPr>
        <p:spPr>
          <a:xfrm>
            <a:off x="3419872" y="5517232"/>
            <a:ext cx="6408712" cy="276999"/>
          </a:xfrm>
          <a:prstGeom prst="rect">
            <a:avLst/>
          </a:prstGeom>
          <a:noFill/>
        </p:spPr>
        <p:txBody>
          <a:bodyPr wrap="square" rtlCol="0">
            <a:spAutoFit/>
          </a:bodyPr>
          <a:lstStyle/>
          <a:p>
            <a:r>
              <a:rPr lang="nl-NL" sz="1200" dirty="0" smtClean="0"/>
              <a:t>* Significant verschillend t.o.v. de andere groepen, ^significant verschillend t.o.v. brief</a:t>
            </a:r>
            <a:endParaRPr lang="nl-NL" sz="1200" dirty="0"/>
          </a:p>
        </p:txBody>
      </p:sp>
    </p:spTree>
    <p:extLst>
      <p:ext uri="{BB962C8B-B14F-4D97-AF65-F5344CB8AC3E}">
        <p14:creationId xmlns:p14="http://schemas.microsoft.com/office/powerpoint/2010/main" val="42325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Integraal Wijkgericht Werken</a:t>
            </a:r>
            <a:endParaRPr lang="nl-NL" dirty="0"/>
          </a:p>
        </p:txBody>
      </p:sp>
      <p:sp>
        <p:nvSpPr>
          <p:cNvPr id="3" name="Tijdelijke aanduiding voor inhoud 2"/>
          <p:cNvSpPr>
            <a:spLocks noGrp="1"/>
          </p:cNvSpPr>
          <p:nvPr>
            <p:ph idx="1"/>
          </p:nvPr>
        </p:nvSpPr>
        <p:spPr/>
        <p:txBody>
          <a:bodyPr/>
          <a:lstStyle/>
          <a:p>
            <a:endParaRPr lang="nl-NL" sz="3600" dirty="0" smtClean="0"/>
          </a:p>
          <a:p>
            <a:r>
              <a:rPr lang="nl-NL" sz="3600" dirty="0" smtClean="0"/>
              <a:t>Magie</a:t>
            </a:r>
          </a:p>
          <a:p>
            <a:endParaRPr lang="nl-NL" sz="3600" dirty="0" smtClean="0"/>
          </a:p>
          <a:p>
            <a:endParaRPr lang="nl-NL" sz="3600" dirty="0" smtClean="0"/>
          </a:p>
          <a:p>
            <a:endParaRPr lang="nl-NL" sz="3600" dirty="0" smtClean="0"/>
          </a:p>
          <a:p>
            <a:r>
              <a:rPr lang="nl-NL" sz="2800" dirty="0" smtClean="0"/>
              <a:t>Wat wordt er verstaan onder IWW?</a:t>
            </a:r>
            <a:r>
              <a:rPr lang="nl-NL" sz="3600" dirty="0" smtClean="0"/>
              <a:t/>
            </a:r>
            <a:br>
              <a:rPr lang="nl-NL" sz="3600" dirty="0" smtClean="0"/>
            </a:br>
            <a:endParaRPr lang="nl-NL" sz="2800" dirty="0" smtClean="0"/>
          </a:p>
          <a:p>
            <a:r>
              <a:rPr lang="nl-NL" sz="2800" dirty="0" smtClean="0"/>
              <a:t>Welke woorden gebruikt men? (elementen)</a:t>
            </a:r>
          </a:p>
          <a:p>
            <a:r>
              <a:rPr lang="nl-NL" sz="2800" dirty="0" smtClean="0"/>
              <a:t>Wat verstaat men onder deze woorden? </a:t>
            </a:r>
          </a:p>
          <a:p>
            <a:endParaRPr lang="nl-NL" dirty="0" smtClean="0"/>
          </a:p>
        </p:txBody>
      </p:sp>
      <p:pic>
        <p:nvPicPr>
          <p:cNvPr id="4" name="Picture 4" descr="http://i1024.photobucket.com/albums/y306/Puzzelstukjes/puzzelstukje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0000">
            <a:off x="6347143" y="2157521"/>
            <a:ext cx="2339320" cy="149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61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Resultaten</a:t>
            </a:r>
            <a:endParaRPr lang="en-US" dirty="0"/>
          </a:p>
        </p:txBody>
      </p:sp>
      <p:graphicFrame>
        <p:nvGraphicFramePr>
          <p:cNvPr id="4" name="Tabel 3"/>
          <p:cNvGraphicFramePr>
            <a:graphicFrameLocks noGrp="1"/>
          </p:cNvGraphicFramePr>
          <p:nvPr>
            <p:extLst>
              <p:ext uri="{D42A27DB-BD31-4B8C-83A1-F6EECF244321}">
                <p14:modId xmlns:p14="http://schemas.microsoft.com/office/powerpoint/2010/main" val="1963833041"/>
              </p:ext>
            </p:extLst>
          </p:nvPr>
        </p:nvGraphicFramePr>
        <p:xfrm>
          <a:off x="251520" y="1412776"/>
          <a:ext cx="8568952" cy="4042458"/>
        </p:xfrm>
        <a:graphic>
          <a:graphicData uri="http://schemas.openxmlformats.org/drawingml/2006/table">
            <a:tbl>
              <a:tblPr firstRow="1" bandRow="1">
                <a:tableStyleId>{1E171933-4619-4E11-9A3F-F7608DF75F80}</a:tableStyleId>
              </a:tblPr>
              <a:tblGrid>
                <a:gridCol w="3096344"/>
                <a:gridCol w="1872208"/>
                <a:gridCol w="1872208"/>
                <a:gridCol w="1728192"/>
              </a:tblGrid>
              <a:tr h="567063">
                <a:tc>
                  <a:txBody>
                    <a:bodyPr/>
                    <a:lstStyle/>
                    <a:p>
                      <a:endParaRPr lang="en-US" dirty="0"/>
                    </a:p>
                  </a:txBody>
                  <a:tcPr/>
                </a:tc>
                <a:tc>
                  <a:txBody>
                    <a:bodyPr/>
                    <a:lstStyle/>
                    <a:p>
                      <a:r>
                        <a:rPr lang="en-US" dirty="0" smtClean="0"/>
                        <a:t>PR</a:t>
                      </a:r>
                      <a:endParaRPr lang="en-US" dirty="0"/>
                    </a:p>
                  </a:txBody>
                  <a:tcPr/>
                </a:tc>
                <a:tc>
                  <a:txBody>
                    <a:bodyPr/>
                    <a:lstStyle/>
                    <a:p>
                      <a:r>
                        <a:rPr lang="en-US" dirty="0" smtClean="0"/>
                        <a:t>Brief</a:t>
                      </a:r>
                      <a:endParaRPr lang="en-US" dirty="0"/>
                    </a:p>
                  </a:txBody>
                  <a:tcPr/>
                </a:tc>
                <a:tc>
                  <a:txBody>
                    <a:bodyPr/>
                    <a:lstStyle/>
                    <a:p>
                      <a:r>
                        <a:rPr lang="en-US" dirty="0" smtClean="0"/>
                        <a:t>Verwijzing</a:t>
                      </a:r>
                      <a:endParaRPr lang="en-US" dirty="0"/>
                    </a:p>
                  </a:txBody>
                  <a:tcPr/>
                </a:tc>
              </a:tr>
              <a:tr h="567063">
                <a:tc>
                  <a:txBody>
                    <a:bodyPr/>
                    <a:lstStyle/>
                    <a:p>
                      <a:r>
                        <a:rPr lang="en-US" dirty="0" smtClean="0"/>
                        <a:t>Ervaren</a:t>
                      </a:r>
                      <a:r>
                        <a:rPr lang="en-US" baseline="0" dirty="0" smtClean="0"/>
                        <a:t> gezondheid</a:t>
                      </a:r>
                      <a:endParaRPr lang="en-US" dirty="0"/>
                    </a:p>
                  </a:txBody>
                  <a:tcPr/>
                </a:tc>
                <a:tc>
                  <a:txBody>
                    <a:bodyPr/>
                    <a:lstStyle/>
                    <a:p>
                      <a:r>
                        <a:rPr lang="en-US" dirty="0" smtClean="0"/>
                        <a:t>62.57</a:t>
                      </a:r>
                      <a:endParaRPr lang="en-US" dirty="0"/>
                    </a:p>
                  </a:txBody>
                  <a:tcPr/>
                </a:tc>
                <a:tc>
                  <a:txBody>
                    <a:bodyPr/>
                    <a:lstStyle/>
                    <a:p>
                      <a:r>
                        <a:rPr lang="en-US" dirty="0" smtClean="0"/>
                        <a:t>65.0</a:t>
                      </a:r>
                      <a:endParaRPr lang="en-US" dirty="0"/>
                    </a:p>
                  </a:txBody>
                  <a:tcPr/>
                </a:tc>
                <a:tc>
                  <a:txBody>
                    <a:bodyPr/>
                    <a:lstStyle/>
                    <a:p>
                      <a:r>
                        <a:rPr lang="en-US" dirty="0" smtClean="0"/>
                        <a:t>49.69*</a:t>
                      </a:r>
                      <a:endParaRPr lang="en-US" dirty="0"/>
                    </a:p>
                  </a:txBody>
                  <a:tcPr/>
                </a:tc>
              </a:tr>
              <a:tr h="567063">
                <a:tc>
                  <a:txBody>
                    <a:bodyPr/>
                    <a:lstStyle/>
                    <a:p>
                      <a:r>
                        <a:rPr lang="en-US" dirty="0" smtClean="0"/>
                        <a:t>Fysiek functioneren</a:t>
                      </a:r>
                      <a:endParaRPr lang="en-US" dirty="0"/>
                    </a:p>
                  </a:txBody>
                  <a:tcPr/>
                </a:tc>
                <a:tc>
                  <a:txBody>
                    <a:bodyPr/>
                    <a:lstStyle/>
                    <a:p>
                      <a:r>
                        <a:rPr lang="en-US" dirty="0" smtClean="0"/>
                        <a:t>71.25*</a:t>
                      </a:r>
                      <a:endParaRPr lang="en-US" dirty="0"/>
                    </a:p>
                  </a:txBody>
                  <a:tcPr/>
                </a:tc>
                <a:tc>
                  <a:txBody>
                    <a:bodyPr/>
                    <a:lstStyle/>
                    <a:p>
                      <a:r>
                        <a:rPr lang="en-US" dirty="0" smtClean="0"/>
                        <a:t>78.99*</a:t>
                      </a:r>
                      <a:endParaRPr lang="en-US" dirty="0"/>
                    </a:p>
                  </a:txBody>
                  <a:tcPr/>
                </a:tc>
                <a:tc>
                  <a:txBody>
                    <a:bodyPr/>
                    <a:lstStyle/>
                    <a:p>
                      <a:r>
                        <a:rPr lang="en-US" dirty="0" smtClean="0"/>
                        <a:t>62.09*</a:t>
                      </a:r>
                      <a:endParaRPr lang="en-US" dirty="0"/>
                    </a:p>
                  </a:txBody>
                  <a:tcPr/>
                </a:tc>
              </a:tr>
              <a:tr h="567063">
                <a:tc>
                  <a:txBody>
                    <a:bodyPr/>
                    <a:lstStyle/>
                    <a:p>
                      <a:r>
                        <a:rPr lang="en-US" dirty="0" smtClean="0"/>
                        <a:t>Zelfvertrouwen</a:t>
                      </a:r>
                      <a:endParaRPr lang="en-US" dirty="0"/>
                    </a:p>
                  </a:txBody>
                  <a:tcPr/>
                </a:tc>
                <a:tc>
                  <a:txBody>
                    <a:bodyPr/>
                    <a:lstStyle/>
                    <a:p>
                      <a:r>
                        <a:rPr lang="en-US" dirty="0" smtClean="0"/>
                        <a:t>38.15</a:t>
                      </a:r>
                      <a:endParaRPr lang="en-US" dirty="0"/>
                    </a:p>
                  </a:txBody>
                  <a:tcPr/>
                </a:tc>
                <a:tc>
                  <a:txBody>
                    <a:bodyPr/>
                    <a:lstStyle/>
                    <a:p>
                      <a:r>
                        <a:rPr lang="en-US" dirty="0" smtClean="0"/>
                        <a:t>37.93</a:t>
                      </a:r>
                      <a:endParaRPr lang="en-US" dirty="0"/>
                    </a:p>
                  </a:txBody>
                  <a:tcPr/>
                </a:tc>
                <a:tc>
                  <a:txBody>
                    <a:bodyPr/>
                    <a:lstStyle/>
                    <a:p>
                      <a:r>
                        <a:rPr lang="en-US" dirty="0" smtClean="0"/>
                        <a:t>35.37</a:t>
                      </a:r>
                      <a:endParaRPr lang="en-US" dirty="0"/>
                    </a:p>
                  </a:txBody>
                  <a:tcPr/>
                </a:tc>
              </a:tr>
              <a:tr h="567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Motivatie</a:t>
                      </a:r>
                    </a:p>
                    <a:p>
                      <a:endParaRPr lang="en-US" dirty="0"/>
                    </a:p>
                  </a:txBody>
                  <a:tcPr/>
                </a:tc>
                <a:tc>
                  <a:txBody>
                    <a:bodyPr/>
                    <a:lstStyle/>
                    <a:p>
                      <a:r>
                        <a:rPr lang="en-US" dirty="0" smtClean="0"/>
                        <a:t>9.03</a:t>
                      </a:r>
                      <a:endParaRPr lang="en-US" dirty="0"/>
                    </a:p>
                  </a:txBody>
                  <a:tcPr/>
                </a:tc>
                <a:tc>
                  <a:txBody>
                    <a:bodyPr/>
                    <a:lstStyle/>
                    <a:p>
                      <a:r>
                        <a:rPr lang="en-US" dirty="0" smtClean="0"/>
                        <a:t>8.85</a:t>
                      </a:r>
                      <a:endParaRPr lang="en-US" dirty="0"/>
                    </a:p>
                  </a:txBody>
                  <a:tcPr/>
                </a:tc>
                <a:tc>
                  <a:txBody>
                    <a:bodyPr/>
                    <a:lstStyle/>
                    <a:p>
                      <a:r>
                        <a:rPr lang="en-US" dirty="0" smtClean="0"/>
                        <a:t>6.54*</a:t>
                      </a:r>
                      <a:endParaRPr lang="en-US" dirty="0"/>
                    </a:p>
                  </a:txBody>
                  <a:tcPr/>
                </a:tc>
              </a:tr>
              <a:tr h="567063">
                <a:tc>
                  <a:txBody>
                    <a:bodyPr/>
                    <a:lstStyle/>
                    <a:p>
                      <a:r>
                        <a:rPr lang="en-US" dirty="0" smtClean="0"/>
                        <a:t>Combinorm</a:t>
                      </a:r>
                      <a:endParaRPr lang="en-US" dirty="0"/>
                    </a:p>
                  </a:txBody>
                  <a:tcPr/>
                </a:tc>
                <a:tc>
                  <a:txBody>
                    <a:bodyPr/>
                    <a:lstStyle/>
                    <a:p>
                      <a:r>
                        <a:rPr lang="en-US" dirty="0" smtClean="0"/>
                        <a:t>0.62</a:t>
                      </a:r>
                      <a:endParaRPr lang="en-US" dirty="0"/>
                    </a:p>
                  </a:txBody>
                  <a:tcPr/>
                </a:tc>
                <a:tc>
                  <a:txBody>
                    <a:bodyPr/>
                    <a:lstStyle/>
                    <a:p>
                      <a:r>
                        <a:rPr lang="en-US" dirty="0" smtClean="0"/>
                        <a:t>0.69</a:t>
                      </a:r>
                      <a:endParaRPr lang="en-US" dirty="0"/>
                    </a:p>
                  </a:txBody>
                  <a:tcPr/>
                </a:tc>
                <a:tc>
                  <a:txBody>
                    <a:bodyPr/>
                    <a:lstStyle/>
                    <a:p>
                      <a:r>
                        <a:rPr lang="en-US" dirty="0" smtClean="0"/>
                        <a:t>0.44*</a:t>
                      </a:r>
                      <a:endParaRPr lang="en-US" dirty="0"/>
                    </a:p>
                  </a:txBody>
                  <a:tcPr/>
                </a:tc>
              </a:tr>
              <a:tr h="567063">
                <a:tc>
                  <a:txBody>
                    <a:bodyPr/>
                    <a:lstStyle/>
                    <a:p>
                      <a:r>
                        <a:rPr lang="en-US" dirty="0" smtClean="0"/>
                        <a:t>Morbiditeit</a:t>
                      </a:r>
                      <a:endParaRPr lang="en-US" dirty="0"/>
                    </a:p>
                  </a:txBody>
                  <a:tcPr/>
                </a:tc>
                <a:tc>
                  <a:txBody>
                    <a:bodyPr/>
                    <a:lstStyle/>
                    <a:p>
                      <a:r>
                        <a:rPr lang="en-US" dirty="0" smtClean="0"/>
                        <a:t>1.49</a:t>
                      </a:r>
                      <a:endParaRPr lang="en-US" dirty="0"/>
                    </a:p>
                  </a:txBody>
                  <a:tcPr/>
                </a:tc>
                <a:tc>
                  <a:txBody>
                    <a:bodyPr/>
                    <a:lstStyle/>
                    <a:p>
                      <a:r>
                        <a:rPr lang="en-US" dirty="0" smtClean="0"/>
                        <a:t>1.55</a:t>
                      </a:r>
                      <a:endParaRPr lang="en-US" dirty="0"/>
                    </a:p>
                  </a:txBody>
                  <a:tcPr/>
                </a:tc>
                <a:tc>
                  <a:txBody>
                    <a:bodyPr/>
                    <a:lstStyle/>
                    <a:p>
                      <a:r>
                        <a:rPr lang="en-US" dirty="0" smtClean="0"/>
                        <a:t>2.35*</a:t>
                      </a:r>
                      <a:endParaRPr lang="en-US" dirty="0"/>
                    </a:p>
                  </a:txBody>
                  <a:tcPr/>
                </a:tc>
              </a:tr>
            </a:tbl>
          </a:graphicData>
        </a:graphic>
      </p:graphicFrame>
      <p:sp>
        <p:nvSpPr>
          <p:cNvPr id="5" name="Tekstvak 4"/>
          <p:cNvSpPr txBox="1"/>
          <p:nvPr/>
        </p:nvSpPr>
        <p:spPr>
          <a:xfrm>
            <a:off x="5652120" y="5517232"/>
            <a:ext cx="6408712" cy="276999"/>
          </a:xfrm>
          <a:prstGeom prst="rect">
            <a:avLst/>
          </a:prstGeom>
          <a:noFill/>
        </p:spPr>
        <p:txBody>
          <a:bodyPr wrap="square" rtlCol="0">
            <a:spAutoFit/>
          </a:bodyPr>
          <a:lstStyle/>
          <a:p>
            <a:r>
              <a:rPr lang="nl-NL" sz="1200" dirty="0" smtClean="0"/>
              <a:t>* Significant verschillend t.o.v. de andere groepen</a:t>
            </a:r>
            <a:endParaRPr lang="nl-NL" sz="1200" dirty="0"/>
          </a:p>
        </p:txBody>
      </p:sp>
    </p:spTree>
    <p:extLst>
      <p:ext uri="{BB962C8B-B14F-4D97-AF65-F5344CB8AC3E}">
        <p14:creationId xmlns:p14="http://schemas.microsoft.com/office/powerpoint/2010/main" val="175056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Discussie</a:t>
            </a:r>
            <a:endParaRPr lang="en-US" dirty="0"/>
          </a:p>
        </p:txBody>
      </p:sp>
      <p:sp>
        <p:nvSpPr>
          <p:cNvPr id="3" name="Tijdelijke aanduiding voor tekst 2"/>
          <p:cNvSpPr>
            <a:spLocks noGrp="1"/>
          </p:cNvSpPr>
          <p:nvPr>
            <p:ph type="body" sz="quarter" idx="10"/>
          </p:nvPr>
        </p:nvSpPr>
        <p:spPr>
          <a:xfrm>
            <a:off x="307975" y="1268760"/>
            <a:ext cx="8568952" cy="4608512"/>
          </a:xfrm>
        </p:spPr>
        <p:txBody>
          <a:bodyPr/>
          <a:lstStyle/>
          <a:p>
            <a:pPr marL="342900" indent="-342900">
              <a:buFont typeface="Arial" panose="020B0604020202020204" pitchFamily="34" charset="0"/>
              <a:buChar char="•"/>
            </a:pPr>
            <a:r>
              <a:rPr lang="en-US" dirty="0" smtClean="0"/>
              <a:t>Via doorverwijzingen worden mensen met (een verhoogde kans op ) chronische ziekten bereikt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Het doel bepaalt de wervingsstrategie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Nadere analyse van je doelgroep is noodzakelijk</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Intersectorale samenwerking is noodzakelijk</a:t>
            </a:r>
          </a:p>
          <a:p>
            <a:pPr marL="0" indent="0"/>
            <a:endParaRPr lang="en-US" dirty="0"/>
          </a:p>
          <a:p>
            <a:pPr marL="0" indent="0"/>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0" indent="0"/>
            <a:endParaRPr lang="en-US" dirty="0" smtClean="0"/>
          </a:p>
          <a:p>
            <a:pPr marL="0" indent="0"/>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AutoShape 2" descr="Afbeeldingsresultaat voor intersectorale samenwer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Afbeeldingsresultaat voor samenwer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005064"/>
            <a:ext cx="626469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158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Vervolgonderzoek</a:t>
            </a:r>
            <a:endParaRPr lang="en-US" dirty="0"/>
          </a:p>
        </p:txBody>
      </p:sp>
      <p:sp>
        <p:nvSpPr>
          <p:cNvPr id="3" name="Tijdelijke aanduiding voor tekst 2"/>
          <p:cNvSpPr>
            <a:spLocks noGrp="1"/>
          </p:cNvSpPr>
          <p:nvPr>
            <p:ph type="body" sz="quarter" idx="10"/>
          </p:nvPr>
        </p:nvSpPr>
        <p:spPr/>
        <p:txBody>
          <a:bodyPr/>
          <a:lstStyle/>
          <a:p>
            <a:pPr marL="342900" indent="-342900">
              <a:buFont typeface="Arial" panose="020B0604020202020204" pitchFamily="34" charset="0"/>
              <a:buChar char="•"/>
            </a:pPr>
            <a:r>
              <a:rPr lang="en-US" sz="3200" dirty="0" smtClean="0"/>
              <a:t>Blijven al deze deelnemers voldoende bewegen?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smtClean="0"/>
              <a:t>Boeken deze deelnemers gezondheidswinst?</a:t>
            </a:r>
            <a:endParaRPr lang="en-US" sz="3200" dirty="0"/>
          </a:p>
        </p:txBody>
      </p:sp>
      <p:pic>
        <p:nvPicPr>
          <p:cNvPr id="4" name="Picture 2" descr="Afbeeldingsresultaat voor vraagteken">
            <a:hlinkClick r:id="rId2"/>
          </p:cNvPr>
          <p:cNvPicPr>
            <a:picLocks noChangeAspect="1" noChangeArrowheads="1"/>
          </p:cNvPicPr>
          <p:nvPr/>
        </p:nvPicPr>
        <p:blipFill>
          <a:blip r:embed="rId3" cstate="print"/>
          <a:srcRect/>
          <a:stretch>
            <a:fillRect/>
          </a:stretch>
        </p:blipFill>
        <p:spPr bwMode="auto">
          <a:xfrm>
            <a:off x="5580112" y="2636912"/>
            <a:ext cx="3022849" cy="3022849"/>
          </a:xfrm>
          <a:prstGeom prst="rect">
            <a:avLst/>
          </a:prstGeom>
          <a:noFill/>
        </p:spPr>
      </p:pic>
    </p:spTree>
    <p:extLst>
      <p:ext uri="{BB962C8B-B14F-4D97-AF65-F5344CB8AC3E}">
        <p14:creationId xmlns:p14="http://schemas.microsoft.com/office/powerpoint/2010/main" val="1600690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212" y="1268760"/>
            <a:ext cx="8620268" cy="1613368"/>
          </a:xfrm>
        </p:spPr>
        <p:txBody>
          <a:bodyPr>
            <a:normAutofit fontScale="90000"/>
          </a:bodyPr>
          <a:lstStyle/>
          <a:p>
            <a:pPr algn="ctr"/>
            <a:r>
              <a:rPr lang="nl-NL" dirty="0" smtClean="0"/>
              <a:t>Bedankt voor uw aandacht!</a:t>
            </a:r>
            <a:br>
              <a:rPr lang="nl-NL" dirty="0" smtClean="0"/>
            </a:br>
            <a:r>
              <a:rPr lang="nl-NL" dirty="0" smtClean="0"/>
              <a:t/>
            </a:r>
            <a:br>
              <a:rPr lang="nl-NL" dirty="0" smtClean="0"/>
            </a:br>
            <a:r>
              <a:rPr lang="nl-NL" sz="2400" b="0" dirty="0" smtClean="0"/>
              <a:t>Eva Smit</a:t>
            </a:r>
            <a:br>
              <a:rPr lang="nl-NL" sz="2400" b="0" dirty="0" smtClean="0"/>
            </a:br>
            <a:r>
              <a:rPr lang="nl-NL" sz="2400" b="0" dirty="0" smtClean="0">
                <a:hlinkClick r:id="rId3"/>
              </a:rPr>
              <a:t>Eva.Smit@radboudumc.nl</a:t>
            </a:r>
            <a:r>
              <a:rPr lang="nl-NL" sz="2400" b="0" dirty="0" smtClean="0"/>
              <a:t/>
            </a:r>
            <a:br>
              <a:rPr lang="nl-NL" sz="2400" b="0" dirty="0" smtClean="0"/>
            </a:br>
            <a:endParaRPr lang="nl-NL" sz="2400" b="0" dirty="0"/>
          </a:p>
        </p:txBody>
      </p:sp>
      <p:pic>
        <p:nvPicPr>
          <p:cNvPr id="7" name="Picture 4" descr="cid:image003.png@01CE5252.10318600"/>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55576" y="4982223"/>
            <a:ext cx="1585053" cy="86010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861048"/>
            <a:ext cx="2194606" cy="76866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6048" y="4902690"/>
            <a:ext cx="2266786"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1567" y="5029262"/>
            <a:ext cx="3009900" cy="76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1720" y="3783197"/>
            <a:ext cx="1819840" cy="1133166"/>
          </a:xfrm>
          <a:prstGeom prst="rect">
            <a:avLst/>
          </a:prstGeom>
        </p:spPr>
      </p:pic>
    </p:spTree>
    <p:extLst>
      <p:ext uri="{BB962C8B-B14F-4D97-AF65-F5344CB8AC3E}">
        <p14:creationId xmlns:p14="http://schemas.microsoft.com/office/powerpoint/2010/main" val="589637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924944"/>
            <a:ext cx="8208912" cy="792088"/>
          </a:xfrm>
        </p:spPr>
        <p:txBody>
          <a:bodyPr>
            <a:normAutofit fontScale="90000"/>
          </a:bodyPr>
          <a:lstStyle/>
          <a:p>
            <a:r>
              <a:rPr lang="nl-NL" dirty="0">
                <a:hlinkClick r:id="rId2"/>
              </a:rPr>
              <a:t>https://</a:t>
            </a:r>
            <a:r>
              <a:rPr lang="nl-NL" dirty="0" smtClean="0">
                <a:hlinkClick r:id="rId2"/>
              </a:rPr>
              <a:t>www.mentimeter.com/s/3e656af0adf9d38beece19302cf0738d/8c942267f2c5</a:t>
            </a:r>
            <a:r>
              <a:rPr lang="nl-NL" dirty="0" smtClean="0"/>
              <a:t/>
            </a:r>
            <a:br>
              <a:rPr lang="nl-NL" dirty="0" smtClean="0"/>
            </a:br>
            <a:endParaRPr lang="nl-NL" dirty="0"/>
          </a:p>
        </p:txBody>
      </p:sp>
      <p:sp>
        <p:nvSpPr>
          <p:cNvPr id="3" name="Tekstvak 2"/>
          <p:cNvSpPr txBox="1"/>
          <p:nvPr/>
        </p:nvSpPr>
        <p:spPr>
          <a:xfrm>
            <a:off x="2411760" y="908720"/>
            <a:ext cx="6048672" cy="1200329"/>
          </a:xfrm>
          <a:prstGeom prst="rect">
            <a:avLst/>
          </a:prstGeom>
          <a:noFill/>
        </p:spPr>
        <p:txBody>
          <a:bodyPr wrap="square" rtlCol="0">
            <a:spAutoFit/>
          </a:bodyPr>
          <a:lstStyle/>
          <a:p>
            <a:r>
              <a:rPr lang="nl-NL" sz="3600" dirty="0" smtClean="0"/>
              <a:t>Tot slot:</a:t>
            </a:r>
          </a:p>
          <a:p>
            <a:r>
              <a:rPr lang="nl-NL" sz="3600" dirty="0" smtClean="0"/>
              <a:t>Interactieve discussie</a:t>
            </a:r>
            <a:endParaRPr lang="nl-NL" sz="3600" dirty="0"/>
          </a:p>
        </p:txBody>
      </p:sp>
    </p:spTree>
    <p:extLst>
      <p:ext uri="{BB962C8B-B14F-4D97-AF65-F5344CB8AC3E}">
        <p14:creationId xmlns:p14="http://schemas.microsoft.com/office/powerpoint/2010/main" val="250254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Integraal Wijkgericht Werken</a:t>
            </a:r>
          </a:p>
        </p:txBody>
      </p:sp>
      <p:sp>
        <p:nvSpPr>
          <p:cNvPr id="3" name="Tijdelijke aanduiding voor inhoud 2"/>
          <p:cNvSpPr>
            <a:spLocks noGrp="1"/>
          </p:cNvSpPr>
          <p:nvPr>
            <p:ph idx="1"/>
          </p:nvPr>
        </p:nvSpPr>
        <p:spPr/>
        <p:txBody>
          <a:bodyPr/>
          <a:lstStyle/>
          <a:p>
            <a:pPr lvl="0"/>
            <a:endParaRPr lang="nl-NL" sz="2600" dirty="0" smtClean="0"/>
          </a:p>
          <a:p>
            <a:pPr marL="0" lvl="0" indent="0">
              <a:buNone/>
            </a:pPr>
            <a:r>
              <a:rPr lang="nl-NL" sz="2600" dirty="0" smtClean="0"/>
              <a:t>Het kader is bruikbaar voor:</a:t>
            </a:r>
          </a:p>
          <a:p>
            <a:pPr lvl="0"/>
            <a:endParaRPr lang="nl-NL" sz="2600" dirty="0"/>
          </a:p>
          <a:p>
            <a:pPr lvl="0"/>
            <a:r>
              <a:rPr lang="nl-NL" sz="2600" dirty="0" smtClean="0"/>
              <a:t>Het </a:t>
            </a:r>
            <a:r>
              <a:rPr lang="nl-NL" sz="2600" dirty="0"/>
              <a:t>vat krijgen op het diffuse begrip Integraal Wijkgericht Wijken, </a:t>
            </a:r>
          </a:p>
          <a:p>
            <a:pPr lvl="0"/>
            <a:r>
              <a:rPr lang="nl-NL" sz="2600" dirty="0" smtClean="0"/>
              <a:t>Het </a:t>
            </a:r>
            <a:r>
              <a:rPr lang="nl-NL" sz="2600" dirty="0"/>
              <a:t>bepalen wat voor je eigen vraag en in je eigen context van belang is,</a:t>
            </a:r>
          </a:p>
          <a:p>
            <a:pPr lvl="0"/>
            <a:r>
              <a:rPr lang="nl-NL" sz="2600" dirty="0" smtClean="0"/>
              <a:t>En </a:t>
            </a:r>
            <a:r>
              <a:rPr lang="nl-NL" sz="2600" dirty="0"/>
              <a:t>om na te gaan of je wellicht belangrijke aspecten over het hoofd hebt gezien.</a:t>
            </a:r>
          </a:p>
          <a:p>
            <a:endParaRPr lang="nl-NL" dirty="0"/>
          </a:p>
        </p:txBody>
      </p:sp>
    </p:spTree>
    <p:extLst>
      <p:ext uri="{BB962C8B-B14F-4D97-AF65-F5344CB8AC3E}">
        <p14:creationId xmlns:p14="http://schemas.microsoft.com/office/powerpoint/2010/main" val="44812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Integraal Wijkgericht Werken</a:t>
            </a:r>
            <a:endParaRPr lang="nl-NL" dirty="0"/>
          </a:p>
        </p:txBody>
      </p:sp>
      <p:pic>
        <p:nvPicPr>
          <p:cNvPr id="4" name="Tijdelijke aanduiding voor inhoud 3"/>
          <p:cNvPicPr>
            <a:picLocks noGrp="1"/>
          </p:cNvPicPr>
          <p:nvPr>
            <p:ph idx="1"/>
          </p:nvPr>
        </p:nvPicPr>
        <p:blipFill>
          <a:blip r:embed="rId3" cstate="print"/>
          <a:srcRect l="14770" t="23081" r="14076" b="19817"/>
          <a:stretch>
            <a:fillRect/>
          </a:stretch>
        </p:blipFill>
        <p:spPr bwMode="auto">
          <a:xfrm>
            <a:off x="323528" y="1844824"/>
            <a:ext cx="8424936" cy="4032448"/>
          </a:xfrm>
          <a:prstGeom prst="rect">
            <a:avLst/>
          </a:prstGeom>
          <a:noFill/>
          <a:ln w="9525">
            <a:noFill/>
            <a:miter lim="800000"/>
            <a:headEnd/>
            <a:tailEnd/>
          </a:ln>
        </p:spPr>
      </p:pic>
    </p:spTree>
    <p:extLst>
      <p:ext uri="{BB962C8B-B14F-4D97-AF65-F5344CB8AC3E}">
        <p14:creationId xmlns:p14="http://schemas.microsoft.com/office/powerpoint/2010/main" val="264766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Triple </a:t>
            </a:r>
            <a:r>
              <a:rPr lang="nl-NL" dirty="0" err="1" smtClean="0"/>
              <a:t>aim</a:t>
            </a:r>
            <a:endParaRPr lang="nl-NL" dirty="0"/>
          </a:p>
        </p:txBody>
      </p:sp>
      <p:sp>
        <p:nvSpPr>
          <p:cNvPr id="3" name="Tijdelijke aanduiding voor inhoud 2"/>
          <p:cNvSpPr>
            <a:spLocks noGrp="1"/>
          </p:cNvSpPr>
          <p:nvPr>
            <p:ph idx="1"/>
          </p:nvPr>
        </p:nvSpPr>
        <p:spPr/>
        <p:txBody>
          <a:bodyPr/>
          <a:lstStyle/>
          <a:p>
            <a:pPr marL="0" indent="0">
              <a:buNone/>
            </a:pPr>
            <a:r>
              <a:rPr lang="nl-NL" sz="2400" b="1" dirty="0"/>
              <a:t>1. Het verbeteren van de gezondheid van een gedefinieerde populatie</a:t>
            </a:r>
            <a:endParaRPr lang="nl-NL" sz="2400" dirty="0"/>
          </a:p>
          <a:p>
            <a:pPr marL="0" indent="0">
              <a:buNone/>
            </a:pPr>
            <a:r>
              <a:rPr lang="nl-NL" dirty="0"/>
              <a:t>(Lagere ziektecijfers, minder ziekenhuisopnames, hogere kwaliteit van leven, lagere </a:t>
            </a:r>
            <a:r>
              <a:rPr lang="nl-NL" dirty="0" smtClean="0"/>
              <a:t>sterftecijfers)</a:t>
            </a:r>
            <a:endParaRPr lang="nl-NL" dirty="0"/>
          </a:p>
          <a:p>
            <a:pPr marL="0" indent="0">
              <a:buNone/>
            </a:pPr>
            <a:r>
              <a:rPr lang="nl-NL" b="1" dirty="0"/>
              <a:t/>
            </a:r>
            <a:br>
              <a:rPr lang="nl-NL" b="1" dirty="0"/>
            </a:br>
            <a:r>
              <a:rPr lang="nl-NL" sz="2400" b="1" dirty="0"/>
              <a:t>2. Het verbeteren van de ervaren kwaliteit van zorg</a:t>
            </a:r>
            <a:endParaRPr lang="nl-NL" sz="2400" dirty="0"/>
          </a:p>
          <a:p>
            <a:pPr marL="0" indent="0">
              <a:buNone/>
            </a:pPr>
            <a:r>
              <a:rPr lang="nl-NL" dirty="0"/>
              <a:t>(Tevredenheid en </a:t>
            </a:r>
            <a:r>
              <a:rPr lang="nl-NL" dirty="0" smtClean="0"/>
              <a:t>vertrouwen)</a:t>
            </a:r>
            <a:endParaRPr lang="nl-NL" dirty="0"/>
          </a:p>
          <a:p>
            <a:pPr marL="0" indent="0">
              <a:buNone/>
            </a:pPr>
            <a:r>
              <a:rPr lang="nl-NL" b="1" dirty="0"/>
              <a:t/>
            </a:r>
            <a:br>
              <a:rPr lang="nl-NL" b="1" dirty="0"/>
            </a:br>
            <a:r>
              <a:rPr lang="nl-NL" sz="2400" b="1" dirty="0" smtClean="0"/>
              <a:t>3</a:t>
            </a:r>
            <a:r>
              <a:rPr lang="nl-NL" sz="2400" b="1" dirty="0"/>
              <a:t>. Het verlagen van de zorgkosten per hoofd van de bevolking</a:t>
            </a:r>
            <a:r>
              <a:rPr lang="nl-NL" b="1" dirty="0"/>
              <a:t/>
            </a:r>
            <a:br>
              <a:rPr lang="nl-NL" b="1" dirty="0"/>
            </a:br>
            <a:r>
              <a:rPr lang="nl-NL" dirty="0"/>
              <a:t>(</a:t>
            </a:r>
            <a:r>
              <a:rPr lang="nl-NL" dirty="0" err="1" smtClean="0"/>
              <a:t>Kosten-effectiviteit</a:t>
            </a:r>
            <a:r>
              <a:rPr lang="nl-NL" dirty="0" smtClean="0"/>
              <a:t>)</a:t>
            </a:r>
            <a:endParaRPr lang="nl-NL" dirty="0"/>
          </a:p>
          <a:p>
            <a:endParaRPr lang="nl-NL" dirty="0"/>
          </a:p>
        </p:txBody>
      </p:sp>
    </p:spTree>
    <p:extLst>
      <p:ext uri="{BB962C8B-B14F-4D97-AF65-F5344CB8AC3E}">
        <p14:creationId xmlns:p14="http://schemas.microsoft.com/office/powerpoint/2010/main" val="121417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9 elementen van IWW</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Gezondheid</a:t>
            </a:r>
          </a:p>
          <a:p>
            <a:r>
              <a:rPr lang="nl-NL" dirty="0" smtClean="0"/>
              <a:t>Integraal</a:t>
            </a:r>
          </a:p>
          <a:p>
            <a:r>
              <a:rPr lang="nl-NL" dirty="0" smtClean="0"/>
              <a:t>Populatiegericht</a:t>
            </a:r>
          </a:p>
          <a:p>
            <a:endParaRPr lang="nl-NL" dirty="0" smtClean="0"/>
          </a:p>
          <a:p>
            <a:r>
              <a:rPr lang="nl-NL" dirty="0" smtClean="0"/>
              <a:t>Collectief én individueel</a:t>
            </a:r>
          </a:p>
          <a:p>
            <a:r>
              <a:rPr lang="nl-NL" dirty="0" smtClean="0"/>
              <a:t>Preventief</a:t>
            </a:r>
          </a:p>
          <a:p>
            <a:r>
              <a:rPr lang="nl-NL" dirty="0" smtClean="0"/>
              <a:t>Eigen kracht</a:t>
            </a:r>
          </a:p>
          <a:p>
            <a:endParaRPr lang="nl-NL" dirty="0" smtClean="0"/>
          </a:p>
          <a:p>
            <a:r>
              <a:rPr lang="nl-NL" dirty="0" smtClean="0"/>
              <a:t>Dialoog</a:t>
            </a:r>
          </a:p>
          <a:p>
            <a:r>
              <a:rPr lang="nl-NL" dirty="0" smtClean="0"/>
              <a:t>Dichtbij</a:t>
            </a:r>
          </a:p>
          <a:p>
            <a:r>
              <a:rPr lang="nl-NL" dirty="0" smtClean="0"/>
              <a:t>Samenwerken</a:t>
            </a:r>
          </a:p>
          <a:p>
            <a:endParaRPr lang="nl-NL" dirty="0" smtClean="0"/>
          </a:p>
          <a:p>
            <a:endParaRPr lang="nl-NL" dirty="0" smtClean="0"/>
          </a:p>
        </p:txBody>
      </p:sp>
      <p:pic>
        <p:nvPicPr>
          <p:cNvPr id="4" name="Picture 4" descr="http://i1024.photobucket.com/albums/y306/Puzzelstukjes/puzzelstukje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0000">
            <a:off x="4350226" y="2865471"/>
            <a:ext cx="35718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2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Gezondheid</a:t>
            </a:r>
            <a:endParaRPr lang="nl-NL" dirty="0"/>
          </a:p>
        </p:txBody>
      </p:sp>
      <p:sp>
        <p:nvSpPr>
          <p:cNvPr id="3" name="Tijdelijke aanduiding voor inhoud 2"/>
          <p:cNvSpPr>
            <a:spLocks noGrp="1"/>
          </p:cNvSpPr>
          <p:nvPr>
            <p:ph idx="1"/>
          </p:nvPr>
        </p:nvSpPr>
        <p:spPr/>
        <p:txBody>
          <a:bodyPr/>
          <a:lstStyle/>
          <a:p>
            <a:pPr marL="0" indent="0">
              <a:buNone/>
            </a:pPr>
            <a:r>
              <a:rPr lang="nl-NL" sz="2800" dirty="0" smtClean="0"/>
              <a:t>‘Positieve gezondheid’</a:t>
            </a:r>
          </a:p>
          <a:p>
            <a:endParaRPr lang="nl-NL" dirty="0"/>
          </a:p>
          <a:p>
            <a:pPr marL="0" indent="0">
              <a:buNone/>
            </a:pPr>
            <a:r>
              <a:rPr lang="nl-NL" sz="2400" dirty="0" smtClean="0"/>
              <a:t>6 dimensies:</a:t>
            </a:r>
          </a:p>
          <a:p>
            <a:pPr marL="0" indent="0">
              <a:buNone/>
            </a:pPr>
            <a:endParaRPr lang="nl-NL" dirty="0" smtClean="0"/>
          </a:p>
          <a:p>
            <a:pPr marL="0" indent="0">
              <a:buNone/>
            </a:pPr>
            <a:r>
              <a:rPr lang="nl-NL" dirty="0" smtClean="0"/>
              <a:t>- </a:t>
            </a:r>
            <a:r>
              <a:rPr lang="nl-NL" dirty="0"/>
              <a:t>Lichaamsfuncties</a:t>
            </a:r>
            <a:br>
              <a:rPr lang="nl-NL" dirty="0"/>
            </a:br>
            <a:r>
              <a:rPr lang="nl-NL" dirty="0"/>
              <a:t>- Mentale functies en –beleving</a:t>
            </a:r>
            <a:br>
              <a:rPr lang="nl-NL" dirty="0"/>
            </a:br>
            <a:r>
              <a:rPr lang="nl-NL" dirty="0"/>
              <a:t>- Spirituele dimensie</a:t>
            </a:r>
            <a:br>
              <a:rPr lang="nl-NL" dirty="0"/>
            </a:br>
            <a:r>
              <a:rPr lang="nl-NL" dirty="0"/>
              <a:t>- Kwaliteit van leven</a:t>
            </a:r>
            <a:br>
              <a:rPr lang="nl-NL" dirty="0"/>
            </a:br>
            <a:r>
              <a:rPr lang="nl-NL" dirty="0"/>
              <a:t>- Sociaal-maatschappelijke participatie </a:t>
            </a:r>
            <a:br>
              <a:rPr lang="nl-NL" dirty="0"/>
            </a:br>
            <a:r>
              <a:rPr lang="nl-NL" dirty="0"/>
              <a:t>- Dagelijks functioneren </a:t>
            </a:r>
          </a:p>
          <a:p>
            <a:endParaRPr lang="nl-NL" dirty="0"/>
          </a:p>
        </p:txBody>
      </p:sp>
    </p:spTree>
    <p:extLst>
      <p:ext uri="{BB962C8B-B14F-4D97-AF65-F5344CB8AC3E}">
        <p14:creationId xmlns:p14="http://schemas.microsoft.com/office/powerpoint/2010/main" val="2431009518"/>
      </p:ext>
    </p:extLst>
  </p:cSld>
  <p:clrMapOvr>
    <a:masterClrMapping/>
  </p:clrMapOvr>
</p:sld>
</file>

<file path=ppt/theme/theme1.xml><?xml version="1.0" encoding="utf-8"?>
<a:theme xmlns:a="http://schemas.openxmlformats.org/drawingml/2006/main" name="Algeme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Algemeen</Template>
  <TotalTime>2899</TotalTime>
  <Words>1868</Words>
  <Application>Microsoft Office PowerPoint</Application>
  <PresentationFormat>Diavoorstelling (4:3)</PresentationFormat>
  <Paragraphs>478</Paragraphs>
  <Slides>44</Slides>
  <Notes>22</Notes>
  <HiddenSlides>0</HiddenSlides>
  <MMClips>0</MMClips>
  <ScaleCrop>false</ScaleCrop>
  <HeadingPairs>
    <vt:vector size="4" baseType="variant">
      <vt:variant>
        <vt:lpstr>Thema</vt:lpstr>
      </vt:variant>
      <vt:variant>
        <vt:i4>2</vt:i4>
      </vt:variant>
      <vt:variant>
        <vt:lpstr>Diatitels</vt:lpstr>
      </vt:variant>
      <vt:variant>
        <vt:i4>44</vt:i4>
      </vt:variant>
    </vt:vector>
  </HeadingPairs>
  <TitlesOfParts>
    <vt:vector size="46" baseType="lpstr">
      <vt:lpstr>Algemeen</vt:lpstr>
      <vt:lpstr>Default Theme</vt:lpstr>
      <vt:lpstr>Werken aan  gezonde wijken 2.0</vt:lpstr>
      <vt:lpstr>Integraal Wijkgericht Werken</vt:lpstr>
      <vt:lpstr>Integraal Wijkgericht Werken</vt:lpstr>
      <vt:lpstr>Integraal Wijkgericht Werken</vt:lpstr>
      <vt:lpstr>Integraal Wijkgericht Werken</vt:lpstr>
      <vt:lpstr>Integraal Wijkgericht Werken</vt:lpstr>
      <vt:lpstr>Triple aim</vt:lpstr>
      <vt:lpstr>9 elementen van IWW</vt:lpstr>
      <vt:lpstr>1. Gezondheid</vt:lpstr>
      <vt:lpstr>2. Integraal</vt:lpstr>
      <vt:lpstr>3. Populatiegericht</vt:lpstr>
      <vt:lpstr>4. Collectief én individueel</vt:lpstr>
      <vt:lpstr>5. Preventief</vt:lpstr>
      <vt:lpstr>6. Eigen kracht</vt:lpstr>
      <vt:lpstr>7. Dialoog</vt:lpstr>
      <vt:lpstr>8. Dichtbij</vt:lpstr>
      <vt:lpstr>9. Samenwerken</vt:lpstr>
      <vt:lpstr> Gezondheidsmakelaars verbeteren het  ‘t Gezondheidsbevorderend Systeem </vt:lpstr>
      <vt:lpstr>Wie zijn onze 12 gezondheidsmakelaars?</vt:lpstr>
      <vt:lpstr>Wat doen gezondheidsmakelaars?</vt:lpstr>
      <vt:lpstr>PowerPoint-presentatie</vt:lpstr>
      <vt:lpstr>Resumé:</vt:lpstr>
      <vt:lpstr>PowerPoint-presentatie</vt:lpstr>
      <vt:lpstr>Gezondheidsbevorderend systeem (GBS)</vt:lpstr>
      <vt:lpstr>Wat maakt het GBS sterk? </vt:lpstr>
      <vt:lpstr>Onderzoeksvragen</vt:lpstr>
      <vt:lpstr>Ontwikkeling vragenlijst</vt:lpstr>
      <vt:lpstr>Methoden</vt:lpstr>
      <vt:lpstr>Vragenlijst</vt:lpstr>
      <vt:lpstr>Resultaten</vt:lpstr>
      <vt:lpstr>Resultaten per werkgebied</vt:lpstr>
      <vt:lpstr>Conclusie</vt:lpstr>
      <vt:lpstr>PowerPoint-presentatie</vt:lpstr>
      <vt:lpstr>De Buurtsportcoach</vt:lpstr>
      <vt:lpstr>Onderzoek verbinding zorg, sport en bewegen</vt:lpstr>
      <vt:lpstr>Case studie</vt:lpstr>
      <vt:lpstr>Vraagstelling</vt:lpstr>
      <vt:lpstr>Methode</vt:lpstr>
      <vt:lpstr>Resultaten</vt:lpstr>
      <vt:lpstr>Resultaten</vt:lpstr>
      <vt:lpstr>Discussie</vt:lpstr>
      <vt:lpstr>Vervolgonderzoek</vt:lpstr>
      <vt:lpstr>Bedankt voor uw aandacht!  Eva Smit Eva.Smit@radboudumc.nl </vt:lpstr>
      <vt:lpstr>https://www.mentimeter.com/s/3e656af0adf9d38beece19302cf0738d/8c942267f2c5 </vt:lpstr>
    </vt:vector>
  </TitlesOfParts>
  <Company>VRGZ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verbindende schakel naar effectievere lokale gezondheidsbevordering:  De meerwaarde van gezondheidsmakelaars</dc:title>
  <dc:creator>Fransen - Kuppens, Gerdine</dc:creator>
  <cp:lastModifiedBy>Fransen - Kuppens, Gerdine</cp:lastModifiedBy>
  <cp:revision>267</cp:revision>
  <cp:lastPrinted>2017-03-22T10:28:55Z</cp:lastPrinted>
  <dcterms:created xsi:type="dcterms:W3CDTF">2015-04-03T10:11:56Z</dcterms:created>
  <dcterms:modified xsi:type="dcterms:W3CDTF">2017-04-11T19:51:11Z</dcterms:modified>
</cp:coreProperties>
</file>